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9" r:id="rId2"/>
    <p:sldId id="270" r:id="rId3"/>
    <p:sldId id="271" r:id="rId4"/>
    <p:sldId id="272" r:id="rId5"/>
    <p:sldId id="273" r:id="rId6"/>
    <p:sldId id="274" r:id="rId7"/>
    <p:sldId id="256" r:id="rId8"/>
    <p:sldId id="257" r:id="rId9"/>
    <p:sldId id="258" r:id="rId10"/>
    <p:sldId id="259" r:id="rId11"/>
    <p:sldId id="261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61C"/>
    <a:srgbClr val="800000"/>
    <a:srgbClr val="E35353"/>
    <a:srgbClr val="1119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C844-968F-45ED-AF05-F8B5317681E1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31CF-1628-49FD-8517-FBA3DF9DA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31CF-1628-49FD-8517-FBA3DF9DA5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D873-CE2D-4A9D-B059-E5E1C9274022}" type="datetimeFigureOut">
              <a:rPr lang="en-US" smtClean="0"/>
              <a:pPr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C59D5-E4E9-4809-BF90-3BBC37F64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630616" cy="866527"/>
          </a:xfrm>
        </p:spPr>
        <p:txBody>
          <a:bodyPr>
            <a:normAutofit/>
          </a:bodyPr>
          <a:lstStyle/>
          <a:p>
            <a:r>
              <a:rPr lang="sr-Latn-ME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PLATON (</a:t>
            </a:r>
            <a:r>
              <a:rPr lang="pt-BR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427. p. n. </a:t>
            </a:r>
            <a:r>
              <a:rPr lang="sr-Latn-ME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 - </a:t>
            </a:r>
            <a:r>
              <a:rPr lang="pt-BR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347. p. n. e.</a:t>
            </a:r>
            <a:r>
              <a:rPr lang="sr-Latn-ME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136904" cy="518457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sr-Latn-ME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Uticajan grčki filozof i govornik, Sokratov učenik, Aristotelov </a:t>
            </a: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učitelj, osnivač Akademije</a:t>
            </a:r>
            <a:endParaRPr lang="sr-Latn-ME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Rođen u aristokratskoj </a:t>
            </a: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porodici u Atini, </a:t>
            </a: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pravo ime Aristokle, Platon je </a:t>
            </a: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nadimak</a:t>
            </a:r>
          </a:p>
          <a:p>
            <a:pPr algn="l">
              <a:buFont typeface="Arial" pitchFamily="34" charset="0"/>
              <a:buChar char="•"/>
            </a:pP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Prije filozofije bavio se gimnastikom, pjesništvom, muzikom, no sve to prekida kada upozna Sokrata</a:t>
            </a:r>
          </a:p>
          <a:p>
            <a:pPr algn="l">
              <a:buFont typeface="Arial" pitchFamily="34" charset="0"/>
              <a:buChar char="•"/>
            </a:pPr>
            <a:r>
              <a:rPr lang="sr-Latn-ME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Protivnik demokratije zbog pogubljenja njegovog učitelja, ali nije bio politički aktivan</a:t>
            </a:r>
            <a:endParaRPr lang="en-US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DIJALEKTIKA</a:t>
            </a:r>
            <a:endParaRPr lang="en-US" sz="25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72518" cy="47688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 smtClean="0"/>
              <a:t>M</a:t>
            </a:r>
            <a:r>
              <a:rPr lang="sr-Latn-ME" sz="2500" dirty="0" smtClean="0"/>
              <a:t>etoda koja vodi do posmatranja najviših i savršenih oblika, razvija je Sokrat, a Platon joj daje naziv </a:t>
            </a:r>
            <a:r>
              <a:rPr lang="sr-Latn-ME" sz="2500" i="1" dirty="0" smtClean="0"/>
              <a:t>dijalektika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/>
              <a:t>zasnovana na </a:t>
            </a:r>
            <a:r>
              <a:rPr lang="pl-PL" sz="2800" b="1" dirty="0"/>
              <a:t>dijalogu</a:t>
            </a:r>
            <a:r>
              <a:rPr lang="pl-PL" sz="2800" dirty="0"/>
              <a:t> u kome se </a:t>
            </a:r>
            <a:r>
              <a:rPr lang="pl-PL" sz="2800" dirty="0" smtClean="0"/>
              <a:t>u </a:t>
            </a:r>
            <a:r>
              <a:rPr lang="en-US" sz="2800" dirty="0" err="1" smtClean="0"/>
              <a:t>razgovoru</a:t>
            </a:r>
            <a:r>
              <a:rPr lang="en-US" sz="2800" dirty="0"/>
              <a:t>, </a:t>
            </a:r>
            <a:r>
              <a:rPr lang="en-US" sz="2800" dirty="0" err="1" smtClean="0"/>
              <a:t>dobro</a:t>
            </a:r>
            <a:r>
              <a:rPr lang="sr-Latn-ME" sz="2800" dirty="0" smtClean="0"/>
              <a:t> </a:t>
            </a:r>
            <a:r>
              <a:rPr lang="en-US" sz="2800" dirty="0" err="1" smtClean="0"/>
              <a:t>postavljenim</a:t>
            </a:r>
            <a:r>
              <a:rPr lang="en-US" sz="2800" dirty="0"/>
              <a:t>, </a:t>
            </a:r>
            <a:r>
              <a:rPr lang="en-US" sz="2800" dirty="0" err="1"/>
              <a:t>usmerenim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promišljenim</a:t>
            </a:r>
            <a:r>
              <a:rPr lang="en-US" sz="2800" dirty="0"/>
              <a:t> </a:t>
            </a:r>
            <a:r>
              <a:rPr lang="en-US" sz="2800" dirty="0" err="1" smtClean="0"/>
              <a:t>pitanjima</a:t>
            </a:r>
            <a:r>
              <a:rPr lang="sr-Latn-ME" sz="2800" dirty="0"/>
              <a:t> </a:t>
            </a:r>
            <a:r>
              <a:rPr lang="en-US" sz="2800" dirty="0" err="1" smtClean="0"/>
              <a:t>dolazilo</a:t>
            </a:r>
            <a:r>
              <a:rPr lang="en-US" sz="2800" dirty="0" smtClean="0"/>
              <a:t> </a:t>
            </a:r>
            <a:r>
              <a:rPr lang="en-US" sz="2800" dirty="0" err="1"/>
              <a:t>najpre</a:t>
            </a:r>
            <a:r>
              <a:rPr lang="en-US" sz="2800" dirty="0"/>
              <a:t> do </a:t>
            </a:r>
            <a:r>
              <a:rPr lang="en-US" sz="2800" dirty="0" err="1"/>
              <a:t>pojma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znanja</a:t>
            </a:r>
            <a:r>
              <a:rPr lang="en-US" sz="2800" dirty="0"/>
              <a:t> </a:t>
            </a:r>
            <a:r>
              <a:rPr lang="en-US" sz="2800" dirty="0" smtClean="0"/>
              <a:t>o</a:t>
            </a:r>
            <a:r>
              <a:rPr lang="sr-Latn-ME" sz="2800" dirty="0" smtClean="0"/>
              <a:t> </a:t>
            </a:r>
            <a:r>
              <a:rPr lang="en-US" sz="2800" dirty="0" err="1" smtClean="0"/>
              <a:t>predmetu</a:t>
            </a:r>
            <a:r>
              <a:rPr lang="en-US" sz="2800" dirty="0" smtClean="0"/>
              <a:t> </a:t>
            </a:r>
            <a:r>
              <a:rPr lang="en-US" sz="2800" dirty="0"/>
              <a:t>do </a:t>
            </a:r>
            <a:r>
              <a:rPr lang="en-US" sz="2800" dirty="0" err="1"/>
              <a:t>onog</a:t>
            </a:r>
            <a:r>
              <a:rPr lang="en-US" sz="2800" dirty="0"/>
              <a:t> </a:t>
            </a:r>
            <a:r>
              <a:rPr lang="en-US" sz="2800" i="1" dirty="0" err="1"/>
              <a:t>opšteg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i="1" dirty="0" err="1"/>
              <a:t>zajedničkog</a:t>
            </a:r>
            <a:r>
              <a:rPr lang="en-US" sz="2800" i="1" dirty="0"/>
              <a:t> u </a:t>
            </a:r>
            <a:r>
              <a:rPr lang="en-US" sz="2800" i="1" dirty="0" err="1" smtClean="0"/>
              <a:t>mnoštvu</a:t>
            </a:r>
            <a:r>
              <a:rPr lang="sr-Latn-ME" sz="2800" i="1" dirty="0"/>
              <a:t> </a:t>
            </a:r>
            <a:r>
              <a:rPr lang="en-US" sz="2800" i="1" dirty="0" err="1" smtClean="0"/>
              <a:t>raznolikosti</a:t>
            </a:r>
            <a:endParaRPr lang="sr-Latn-ME" sz="2800" i="1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"</a:t>
            </a:r>
            <a:r>
              <a:rPr lang="en-US" sz="2800" dirty="0" err="1"/>
              <a:t>nauka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 smtClean="0"/>
              <a:t>naukama</a:t>
            </a:r>
            <a:r>
              <a:rPr lang="en-US" sz="2800" dirty="0" smtClean="0"/>
              <a:t>“</a:t>
            </a:r>
            <a:endParaRPr lang="sr-Latn-ME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i="1" dirty="0" err="1"/>
              <a:t>njen</a:t>
            </a:r>
            <a:r>
              <a:rPr lang="en-US" sz="2800" i="1" dirty="0"/>
              <a:t> </a:t>
            </a:r>
            <a:r>
              <a:rPr lang="en-US" sz="2800" i="1" dirty="0" err="1" smtClean="0"/>
              <a:t>cilj</a:t>
            </a:r>
            <a:r>
              <a:rPr lang="en-US" sz="2800" i="1" dirty="0" smtClean="0"/>
              <a:t> </a:t>
            </a:r>
            <a:r>
              <a:rPr lang="sr-Latn-ME" sz="2800" dirty="0" smtClean="0"/>
              <a:t>- </a:t>
            </a:r>
            <a:r>
              <a:rPr lang="en-US" sz="2800" dirty="0" err="1" smtClean="0"/>
              <a:t>uzdizanje</a:t>
            </a:r>
            <a:r>
              <a:rPr lang="en-US" sz="2800" dirty="0" smtClean="0"/>
              <a:t> </a:t>
            </a:r>
            <a:r>
              <a:rPr lang="en-US" sz="2800" dirty="0" err="1"/>
              <a:t>duše</a:t>
            </a:r>
            <a:r>
              <a:rPr lang="en-US" sz="2800" dirty="0"/>
              <a:t> do </a:t>
            </a:r>
            <a:r>
              <a:rPr lang="en-US" sz="2800" dirty="0" err="1"/>
              <a:t>najvišeg</a:t>
            </a:r>
            <a:r>
              <a:rPr lang="en-US" sz="2800" dirty="0"/>
              <a:t> </a:t>
            </a:r>
            <a:r>
              <a:rPr lang="en-US" sz="2800" dirty="0" err="1"/>
              <a:t>oblika</a:t>
            </a:r>
            <a:r>
              <a:rPr lang="en-US" sz="2800" dirty="0"/>
              <a:t> </a:t>
            </a:r>
            <a:r>
              <a:rPr lang="en-US" sz="2800" dirty="0" err="1"/>
              <a:t>znanja</a:t>
            </a:r>
            <a:endParaRPr lang="en-US" sz="2500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/>
          </a:bodyPr>
          <a:lstStyle/>
          <a:p>
            <a:r>
              <a:rPr lang="sr-Latn-ME" sz="2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ME" sz="2500" dirty="0" smtClean="0">
                <a:latin typeface="Arial" pitchFamily="34" charset="0"/>
                <a:cs typeface="Arial" pitchFamily="34" charset="0"/>
              </a:rPr>
            </a:br>
            <a:r>
              <a:rPr lang="sr-Latn-ME" sz="2500" b="1" dirty="0" smtClean="0">
                <a:latin typeface="Arial" pitchFamily="34" charset="0"/>
                <a:cs typeface="Arial" pitchFamily="34" charset="0"/>
              </a:rPr>
              <a:t>SAZNANJE KAO SEĆANJE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Ljudska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duša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Platonu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besmrtna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takva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boravila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carstvu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ideja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neposredno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posmatrala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istinu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000" dirty="0" smtClean="0">
                <a:latin typeface="Arial" pitchFamily="34" charset="0"/>
                <a:cs typeface="Arial" pitchFamily="34" charset="0"/>
              </a:rPr>
              <a:t>Rođenjem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duša pada u telo (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soma)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ali i u zaborav (amnesis) onoga što je gledala. </a:t>
            </a: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ME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pažajni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svet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stvari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podseća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ideje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uzore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uzroke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onoga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videti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Saznanje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nišra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drugo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nego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prisećanje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sadržaje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znala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spajanja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telom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životom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ovom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pojavnom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svetu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Latn-ME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ROS - LJUBAV</a:t>
            </a:r>
            <a:endParaRPr lang="en-US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ME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nb-NO" sz="2000" dirty="0" smtClean="0">
                <a:latin typeface="Arial" pitchFamily="34" charset="0"/>
                <a:cs typeface="Arial" pitchFamily="34" charset="0"/>
              </a:rPr>
              <a:t>eodvojivi </a:t>
            </a:r>
            <a:r>
              <a:rPr lang="nb-NO" sz="2000" dirty="0">
                <a:latin typeface="Arial" pitchFamily="34" charset="0"/>
                <a:cs typeface="Arial" pitchFamily="34" charset="0"/>
              </a:rPr>
              <a:t>deo dijalektike jer on jeste upravo </a:t>
            </a:r>
            <a:r>
              <a:rPr lang="nb-NO" sz="2000" dirty="0" smtClean="0">
                <a:latin typeface="Arial" pitchFamily="34" charset="0"/>
                <a:cs typeface="Arial" pitchFamily="34" charset="0"/>
              </a:rPr>
              <a:t>oličenje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ljudske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težnje za lepim, trajnim dobrim,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besmrtnim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Proces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saznanja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ljubav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stepena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saznanja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više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stepena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ljubavi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000" dirty="0">
              <a:latin typeface="Arial" pitchFamily="34" charset="0"/>
              <a:cs typeface="Arial" pitchFamily="34" charset="0"/>
            </a:endParaRPr>
          </a:p>
          <a:p>
            <a:r>
              <a:rPr lang="sr-Latn-ME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ajniži stepen ljubavi a time i saznanja je </a:t>
            </a: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pojedinačna telesna ljubav.</a:t>
            </a:r>
            <a:endParaRPr lang="vi-VN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Sl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edeći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stepen je 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ljubav prema telu uopšte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. Iz ove vrste ljubavi se rađa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umetnost.</a:t>
            </a: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000" dirty="0" smtClean="0">
                <a:latin typeface="Arial" pitchFamily="34" charset="0"/>
                <a:cs typeface="Arial" pitchFamily="34" charset="0"/>
              </a:rPr>
              <a:t>Sledeći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stepen je 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ljubav prema ljudskoj duši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 (platonistička ljubav).</a:t>
            </a:r>
          </a:p>
          <a:p>
            <a:r>
              <a:rPr lang="vi-VN" sz="2000" dirty="0">
                <a:latin typeface="Arial" pitchFamily="34" charset="0"/>
                <a:cs typeface="Arial" pitchFamily="34" charset="0"/>
              </a:rPr>
              <a:t>Sledeći stepen je 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ljubav prema ljudskoj duši uopšte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 - iz ove ljubavi se rađa 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moral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000" dirty="0">
                <a:latin typeface="Arial" pitchFamily="34" charset="0"/>
                <a:cs typeface="Arial" pitchFamily="34" charset="0"/>
              </a:rPr>
              <a:t>Najviši stepen je 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ljubav prema naukama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Latn-ME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MIT O PEĆINI</a:t>
            </a:r>
            <a:endParaRPr lang="en-US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it iz knjige </a:t>
            </a:r>
            <a:r>
              <a:rPr lang="sr-Latn-ME" sz="2000" i="1" dirty="0" smtClean="0">
                <a:latin typeface="Arial" pitchFamily="34" charset="0"/>
                <a:cs typeface="Arial" pitchFamily="34" charset="0"/>
              </a:rPr>
              <a:t>Država</a:t>
            </a:r>
          </a:p>
          <a:p>
            <a:pPr>
              <a:buNone/>
            </a:pPr>
            <a:r>
              <a:rPr lang="sr-Latn-ME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Reč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je o pećini u kojoj žive ljudi, okovani od rođenja tako da mogu gledati jedino u zid pećine. Na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tom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zidu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jedino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videti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smenjuju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senke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različitih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predmeta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njihovoj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pozadini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gori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vatra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između njih i vatre prolaze drugi ljudi koji nose razne predmete, i podižu razne figure. Oni su u tom položaju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rodili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jedino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videti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senke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zato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veruju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jedino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senke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privid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pojava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nazivaju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stvarnošću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stanovnika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oslobodi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okova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ode do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izlaza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pećine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vidi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stvarni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ideja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pa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čak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Sunce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obasjava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Ali on se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nekom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trenutku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pećinu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pokušava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ubedi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senke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zidova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blede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kopije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stvarnih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stvari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Medjutim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mu ne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veruje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kraju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ubiju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Ovo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je put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saznanja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nejasnih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predstava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ideja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parabola 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teškoj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opasnoj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delatnosti</a:t>
            </a:r>
            <a:r>
              <a:rPr lang="sr-Latn-M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filozofa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imajući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vidu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Sokratovu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sudbinu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PLATONOVA DR</a:t>
            </a:r>
            <a:r>
              <a:rPr lang="sr-Latn-ME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ŽAVA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50006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Glavna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Platonove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filozofije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stvari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postoje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svijeta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čulni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materijalni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svijet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svijet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ovog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materijalnog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svijeta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svijet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Mi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možemo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posmatramo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aspekata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aspekata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određeni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teoretičara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smatra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najznačajniji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dijalogu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vrednosni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aspekat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dijalogu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kaže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dobra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podvodi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ostale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Smatra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čitava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Platonova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teorija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idejama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stvari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ustrojena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mogla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izgradi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idealna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obzirom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smatrao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čovjek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biće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živi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zajednici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najbolji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zajednice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najbolja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organizacija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dijalogu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stvari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pokušao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izgradi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ideju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trebalo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izgleda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idealna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išao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istražujući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pojedinačne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primjere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smatrao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postoji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jedan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težimo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ME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ideal 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čemu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je on radio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sr-Latn-M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izgrađivao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dijalogu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On je u tom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dijalogu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pokazao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izgleda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7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Mnogo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važno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vaspitavanje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Mi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težimo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dobru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stvari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sreća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etika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sreće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živjeli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najbolje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izgradimo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među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odnosa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ideal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teži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obzirom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čovjek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istovjetno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razlikuju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najbolje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ispunjava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sastoji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dijela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poslovima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zanati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trgovina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zemljoradnja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...)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to je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prvi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sloj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najšire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građanstvo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određenom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polisu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građanstvo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potrebno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veliko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ME" sz="2000" dirty="0" smtClean="0"/>
          </a:p>
          <a:p>
            <a:pPr>
              <a:buFont typeface="Wingdings" pitchFamily="2" charset="2"/>
              <a:buChar char="Ø"/>
            </a:pPr>
            <a:endParaRPr lang="sr-Latn-ME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sloj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omogućavaju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njeno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proširenje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rat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uzet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obzir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mogućnost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opstanak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proširenje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odbranu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Dakle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sloj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vojnici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nemaju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privatno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vlasništvo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određeni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stepen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obrazovanja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čiji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zadatak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čuvaju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836712"/>
            <a:ext cx="5257808" cy="4870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ME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Treći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sloj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vladar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Po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filozof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smatrao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jedino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osoba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upotpunosti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ovladala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vrlinom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potpunosti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spoznaje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ideje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Vladar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istinito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lijepo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njemu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će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Interesantno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dijela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vrlinu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njima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rukovodi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Vladara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krasi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mudrost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vojnike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hrabrost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narod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jednim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umjerenim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načinom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života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Postoji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četvrta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vrlina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tri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potpuno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skladu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zadovoljena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 to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pravednost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Značajno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važno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samog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početka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malena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djeca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počinju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prvim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disciplinama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gimnastika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muzika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...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Kasnije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uvode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pjesništvo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epovi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filozofija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najviše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obrazovanje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posle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četrdesete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godine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života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sr-Latn-ME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smatra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državi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ljudi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potpuno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obrazovani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discipline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ovdje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bi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mogle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prihvaćene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npr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muzika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jeste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važna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slušati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muzika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izaziva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loše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raspoloženje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tugu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bi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preporučljiva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možemo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slušamo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muziku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bodri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duh.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Zatim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epove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preporučuje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osim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dijelova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epovima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ukazuju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hrabra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djela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nešto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protiv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pjesništva,smatra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pjesnici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ispoljavaju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mudrost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stvaraju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fantastična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djela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svojom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zaslugom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već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nadahnućem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Tragedija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takodje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neprihvatljiva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onom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dijelu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pokazuje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slabost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heroja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8575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ME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je bio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svj</a:t>
            </a:r>
            <a:r>
              <a:rPr lang="sr-Latn-ME" sz="25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teškoće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osnovna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teškoća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teoriji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idejama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jeste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razdvojenost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r-Latn-ME" sz="2500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dijalogu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Parmenid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ukazuje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teškoće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Kakav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odnos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svijeta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ideja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čulnog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svijeta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Platon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kaže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ideja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prisutna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u tom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čulnom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svijetu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Međutim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bio </a:t>
            </a:r>
            <a:r>
              <a:rPr lang="sr-Latn-ME" sz="25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dosta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kritikovan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zbog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podijeljenosti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svijet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ideja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čulni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svijet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TERITORIJA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7647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GRANICA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191683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STANOVNIŠTVO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9512" y="1340768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SAVEZ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40152" y="7647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RAVNOPRAVNOST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40152" y="1886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UREĐENJE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79512" y="443711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ŠIROK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9512" y="501317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IDEJA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79512" y="55892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AKADEMIJA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79512" y="61653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GOVORNIK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40152" y="61653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ZAŠTITNICA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940152" y="191683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NAROD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940152" y="1340768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GLAS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940152" y="443711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HRAM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940152" y="501317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ŽRTVE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940152" y="55892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ŽENA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940152" y="3789040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BOGINJA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940152" y="2564904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DEMOKRATIJA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9512" y="2564904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DRŽAVA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79512" y="3789040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PLATON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275856" y="3140968"/>
            <a:ext cx="259228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400" b="1" dirty="0" smtClean="0"/>
              <a:t>ATINA</a:t>
            </a:r>
            <a:endParaRPr lang="en-US" sz="2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5940152" y="191683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B4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940152" y="1340768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B3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940152" y="7647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B2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940152" y="1886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B1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79512" y="191683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A4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940152" y="61653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D4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940152" y="55892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D3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940152" y="501317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D2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940152" y="443711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D1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79512" y="501317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C2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79512" y="4437112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C1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79512" y="1886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A1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79512" y="7647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A2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179512" y="1340768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A3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79512" y="2564904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A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179512" y="3789040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C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940152" y="3789040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D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940152" y="2564904"/>
            <a:ext cx="30243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B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3275856" y="3140968"/>
            <a:ext cx="259228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sz="2400" b="1" dirty="0" smtClean="0"/>
              <a:t>REŠENJE</a:t>
            </a:r>
            <a:endParaRPr lang="en-US" sz="24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179512" y="5589240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C3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179512" y="61653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 smtClean="0"/>
              <a:t>C4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08720"/>
            <a:ext cx="6408712" cy="5217443"/>
          </a:xfrm>
        </p:spPr>
        <p:txBody>
          <a:bodyPr/>
          <a:lstStyle/>
          <a:p>
            <a:r>
              <a:rPr lang="sr-Latn-M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Zapisivao svoja filozofska shvatanja u vidu dijaloga, epigrama i pisama. Veliki broj spisa sačuvan</a:t>
            </a:r>
          </a:p>
          <a:p>
            <a:r>
              <a:rPr lang="sr-Latn-M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Veliki značaj na njegovo posmatranje imala su brojna putovanja: Egipat (uzor za društveno uređenje), Kirena, Sicilija, Sirakuza (upoznavanje sa Dionizijem Starijim i Dionom mlađim)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20072" y="3933056"/>
            <a:ext cx="3528392" cy="2664296"/>
          </a:xfrm>
        </p:spPr>
        <p:txBody>
          <a:bodyPr>
            <a:noAutofit/>
          </a:bodyPr>
          <a:lstStyle/>
          <a:p>
            <a:pPr algn="l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Radili:</a:t>
            </a:r>
          </a:p>
          <a:p>
            <a:pPr algn="l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Šljivančanin Anastasija</a:t>
            </a:r>
          </a:p>
          <a:p>
            <a:pPr algn="l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Mulić Amar</a:t>
            </a:r>
          </a:p>
          <a:p>
            <a:pPr algn="l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Radulović Iva</a:t>
            </a:r>
          </a:p>
          <a:p>
            <a:pPr algn="l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Drobnjak Antonio</a:t>
            </a:r>
          </a:p>
          <a:p>
            <a:pPr algn="l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Femić Katarina </a:t>
            </a:r>
          </a:p>
          <a:p>
            <a:pPr algn="r"/>
            <a:r>
              <a:rPr lang="sr-Latn-ME" sz="2000" b="1" dirty="0" smtClean="0">
                <a:latin typeface="Times New Roman" pitchFamily="18" charset="0"/>
                <a:cs typeface="Times New Roman" pitchFamily="18" charset="0"/>
              </a:rPr>
              <a:t>IV-J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48880"/>
            <a:ext cx="7992888" cy="3384376"/>
          </a:xfrm>
        </p:spPr>
        <p:txBody>
          <a:bodyPr/>
          <a:lstStyle/>
          <a:p>
            <a:pPr>
              <a:buNone/>
            </a:pP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Latn-M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Veliki uticaj na Platona imali su: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sr-Latn-M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Pitagora (shvatanja harmonije broja),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sr-Latn-M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Anaksagorin učenik (Sokratov učitelj) Arhilej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sr-Latn-ME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Parmenid (u dijalogu Sofist polemika sa Parmenidovim shvatanjima)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91264" cy="850106"/>
          </a:xfrm>
        </p:spPr>
        <p:txBody>
          <a:bodyPr/>
          <a:lstStyle/>
          <a:p>
            <a:r>
              <a:rPr lang="sr-Latn-M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Tematika Platonovih spisa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ME" dirty="0" smtClean="0"/>
              <a:t>	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Platonovim spisima se mogu naći rasprave u vezi aristokratskih i demokratskih tipova vladavine. 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Pokušavao je da opiše savršenu državu i državno uređenje u svom najpoznatijem djelu ,,Država’’. </a:t>
            </a:r>
          </a:p>
          <a:p>
            <a:pPr>
              <a:buNone/>
            </a:pP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Takođe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se mogu naći rasprave o ulozi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nasl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ednosti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i okruženja u ljudskoj inteligenciji i ličnosti, mnogo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moderne rasprave „priroda protiv odgoja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“.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Platon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raspravlja o subjektivnosti i objektivnosti ljudskog znanja, što prethodi modernim debatama. Čak i mit o izgubljenom gradu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kontinentu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, Atlantidi potiče od ilustrativne priče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ričane 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latonovim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3100" dirty="0" smtClean="0">
                <a:latin typeface="Times New Roman" pitchFamily="18" charset="0"/>
                <a:cs typeface="Times New Roman" pitchFamily="18" charset="0"/>
              </a:rPr>
              <a:t>jelim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r-Latn-ME" sz="3100" i="1" dirty="0" smtClean="0">
                <a:latin typeface="Times New Roman" pitchFamily="18" charset="0"/>
                <a:cs typeface="Times New Roman" pitchFamily="18" charset="0"/>
              </a:rPr>
              <a:t>Timaj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ME" sz="3100" i="1" dirty="0" smtClean="0">
                <a:latin typeface="Times New Roman" pitchFamily="18" charset="0"/>
                <a:cs typeface="Times New Roman" pitchFamily="18" charset="0"/>
              </a:rPr>
              <a:t>Kritija</a:t>
            </a:r>
            <a:r>
              <a:rPr lang="sr-Latn-ME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AKADEMIJA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268760"/>
            <a:ext cx="7920880" cy="2808312"/>
          </a:xfrm>
        </p:spPr>
        <p:txBody>
          <a:bodyPr>
            <a:normAutofit/>
          </a:bodyPr>
          <a:lstStyle/>
          <a:p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Sa 40 godina, Platon otvara Akademiju, daje joj ime po antičkom heroju Akademu - 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zaštitniku šume u kojoj se ona </a:t>
            </a:r>
            <a:r>
              <a:rPr lang="it-IT" sz="2600" dirty="0" smtClean="0">
                <a:latin typeface="Times New Roman" pitchFamily="18" charset="0"/>
                <a:cs typeface="Times New Roman" pitchFamily="18" charset="0"/>
              </a:rPr>
              <a:t>nalazila</a:t>
            </a:r>
            <a:endParaRPr lang="sr-Latn-ME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ME" sz="2600" dirty="0" smtClean="0">
                <a:latin typeface="Times New Roman" pitchFamily="18" charset="0"/>
                <a:cs typeface="Times New Roman" pitchFamily="18" charset="0"/>
              </a:rPr>
              <a:t>U Akademiji se podučavaju mnogobrojna djeca iz svih krajeva, od kojih se očekivalo da kasnije prenose Platonove etičke i političke ideje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2339752" y="4077072"/>
            <a:ext cx="6408712" cy="2304256"/>
          </a:xfrm>
        </p:spPr>
        <p:txBody>
          <a:bodyPr>
            <a:noAutofit/>
          </a:bodyPr>
          <a:lstStyle/>
          <a:p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rva škola filozofije ustrojena kao univerzitet, imala je svoj statut, program, pravila ponašanja, spavaonice za učenike, biblioteku i sve ostalo. Nastala je po uzoru na pitagorejsku školu, </a:t>
            </a:r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sa nekim izmjenama.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411760" y="332656"/>
            <a:ext cx="6552728" cy="2016224"/>
          </a:xfrm>
        </p:spPr>
        <p:txBody>
          <a:bodyPr>
            <a:normAutofit fontScale="92500" lnSpcReduction="10000"/>
          </a:bodyPr>
          <a:lstStyle/>
          <a:p>
            <a:r>
              <a:rPr lang="sr-Latn-ME" dirty="0" smtClean="0">
                <a:latin typeface="Times New Roman" pitchFamily="18" charset="0"/>
                <a:cs typeface="Times New Roman" pitchFamily="18" charset="0"/>
              </a:rPr>
              <a:t>U Akademiji izučavane: matematika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geometrija, astronomija, govorništvo, muzika, logika, gramatika, etika i mnoga druga znanja koja su imala za cilj upoznavanje samog čoveka, odnosno prepoznavanje ključnih moralnih vrednosti koje pojedinac može da razvije.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1331640" y="2276872"/>
            <a:ext cx="7344816" cy="4392488"/>
          </a:xfrm>
        </p:spPr>
        <p:txBody>
          <a:bodyPr>
            <a:noAutofit/>
          </a:bodyPr>
          <a:lstStyle/>
          <a:p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Predavanja su bila besplatna,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 se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izdržavala redovnim prilozima učenika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ME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Platon je svakodnevno bio u kontaktu sa svojim je učenicima, bilo u učionici, bilo za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edom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. Ručanje je bilo zajedničko, što je imalo značajnu vaspitnu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ulogu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Unutar prostora Akademije nalazilo se svetilište posvećeno Muzama, zaštitnicama ljudskih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eća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, kao i žrtvenici posvećeni Prometeju, Hermesu, Atini i Heraklu. Tu je rasla i maslina za koju kažu da je druga po redu izrasla u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Atini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Nakon Platonove smrti, školu su vodili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Speusip i 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Ksenokrat</a:t>
            </a:r>
            <a:r>
              <a:rPr lang="sr-Latn-ME" sz="2200" dirty="0" smtClean="0">
                <a:latin typeface="Times New Roman" pitchFamily="18" charset="0"/>
                <a:cs typeface="Times New Roman" pitchFamily="18" charset="0"/>
              </a:rPr>
              <a:t>. Akademija je zatvorena 529.godine po naredbi cara Justinijana 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1996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TEORIJA IDEJA</a:t>
            </a:r>
            <a:r>
              <a:rPr lang="en-US" sz="5600" b="1" dirty="0" smtClean="0">
                <a:solidFill>
                  <a:srgbClr val="1119A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600" b="1" dirty="0" smtClean="0">
                <a:solidFill>
                  <a:srgbClr val="1119AF"/>
                </a:solidFill>
                <a:latin typeface="Arial" pitchFamily="34" charset="0"/>
                <a:cs typeface="Arial" pitchFamily="34" charset="0"/>
              </a:rPr>
            </a:br>
            <a:endParaRPr lang="en-US" sz="5600" b="1" dirty="0">
              <a:solidFill>
                <a:srgbClr val="1119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715304" cy="457203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Izvorište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Platonove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filozofije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ćemo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naći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Sokratovom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traganju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opšte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ljudskim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delima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vrednostima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pa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samim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predstavlja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njihovu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suštinu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Reč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vrlinama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pravednosti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hrabrosti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umerenosti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mudrosti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same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potiču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jedinstvenog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dobra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Sokratovo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govorenje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etici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prenosi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ontolo</a:t>
            </a:r>
            <a:r>
              <a:rPr lang="sr-Latn-M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ški plan – teorija ideja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sr-Latn-M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0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Eidos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oblik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forma; pa je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teorija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ideja</a:t>
            </a:r>
            <a:r>
              <a:rPr lang="sr-Latn-ME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M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bukvalnom smislu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gledanje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oblika</a:t>
            </a:r>
            <a:endParaRPr lang="sr-Latn-ME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sr-Latn-M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sr-Latn-M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ečulno posmatranje nečulnog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r-Latn-ME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err="1" smtClean="0"/>
              <a:t>Postoje</a:t>
            </a:r>
            <a:r>
              <a:rPr lang="en-US" sz="2200" dirty="0"/>
              <a:t> </a:t>
            </a:r>
            <a:r>
              <a:rPr lang="en-US" sz="2200" i="1" dirty="0" err="1"/>
              <a:t>dva</a:t>
            </a:r>
            <a:r>
              <a:rPr lang="en-US" sz="2200" i="1" dirty="0"/>
              <a:t> </a:t>
            </a:r>
            <a:r>
              <a:rPr lang="en-US" sz="2200" i="1" dirty="0" err="1"/>
              <a:t>nivoa</a:t>
            </a:r>
            <a:r>
              <a:rPr lang="en-US" sz="2200" i="1" dirty="0"/>
              <a:t> (</a:t>
            </a:r>
            <a:r>
              <a:rPr lang="en-US" sz="2200" i="1" dirty="0" err="1"/>
              <a:t>dela</a:t>
            </a:r>
            <a:r>
              <a:rPr lang="en-US" sz="2200" i="1" dirty="0"/>
              <a:t>) </a:t>
            </a:r>
            <a:r>
              <a:rPr lang="en-US" sz="2200" i="1" dirty="0" err="1"/>
              <a:t>stvarnosti</a:t>
            </a:r>
            <a:endParaRPr lang="en-US" sz="2200" dirty="0"/>
          </a:p>
          <a:p>
            <a:pPr>
              <a:buNone/>
            </a:pPr>
            <a:r>
              <a:rPr lang="sr-Latn-ME" sz="2200" b="1" dirty="0" smtClean="0"/>
              <a:t>1.</a:t>
            </a:r>
            <a:r>
              <a:rPr lang="en-US" sz="2200" b="1" dirty="0" err="1" smtClean="0"/>
              <a:t>Materijalni</a:t>
            </a:r>
            <a:endParaRPr lang="en-US" sz="2200" b="1" dirty="0"/>
          </a:p>
          <a:p>
            <a:pPr>
              <a:buNone/>
            </a:pPr>
            <a:r>
              <a:rPr lang="sr-Latn-ME" sz="2200" b="1" dirty="0" smtClean="0"/>
              <a:t>2.</a:t>
            </a:r>
            <a:r>
              <a:rPr lang="sr-Latn-ME" sz="2200" b="1" dirty="0"/>
              <a:t>I</a:t>
            </a:r>
            <a:r>
              <a:rPr lang="en-US" sz="2200" b="1" dirty="0" err="1" smtClean="0"/>
              <a:t>dealni</a:t>
            </a:r>
            <a:endParaRPr lang="en-US" sz="2200" b="1" dirty="0"/>
          </a:p>
          <a:p>
            <a:pPr>
              <a:buNone/>
            </a:pPr>
            <a:endParaRPr lang="sr-Latn-ME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O</a:t>
            </a:r>
            <a:r>
              <a:rPr lang="sr-Latn-ME" sz="2200" dirty="0" smtClean="0"/>
              <a:t>vaj svet je nestalan, promenljiv i potrebno je naći prave uzroke, a to su ideje</a:t>
            </a:r>
          </a:p>
          <a:p>
            <a:pPr algn="ctr">
              <a:buNone/>
            </a:pPr>
            <a:r>
              <a:rPr lang="en-US" sz="2200" dirty="0" smtClean="0"/>
              <a:t>T</a:t>
            </a:r>
            <a:r>
              <a:rPr lang="sr-Latn-ME" sz="2200" dirty="0" smtClean="0"/>
              <a:t>eorija ideja – </a:t>
            </a:r>
            <a:r>
              <a:rPr lang="sr-Latn-ME" sz="2200" b="1" i="1" dirty="0" smtClean="0"/>
              <a:t>umno saznanje </a:t>
            </a:r>
          </a:p>
          <a:p>
            <a:pPr>
              <a:buFont typeface="Wingdings" pitchFamily="2" charset="2"/>
              <a:buChar char="Ø"/>
            </a:pPr>
            <a:endParaRPr lang="sr-Latn-ME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I</a:t>
            </a:r>
            <a:r>
              <a:rPr lang="sr-Latn-ME" sz="2200" dirty="0" smtClean="0"/>
              <a:t>deje su večne i nepromenljive suštine svega postojećeg</a:t>
            </a:r>
          </a:p>
          <a:p>
            <a:pPr>
              <a:buFont typeface="Wingdings" pitchFamily="2" charset="2"/>
              <a:buChar char="Ø"/>
            </a:pPr>
            <a:endParaRPr lang="sr-Latn-ME" sz="2200" dirty="0" smtClean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Č</a:t>
            </a:r>
            <a:r>
              <a:rPr lang="sr-Latn-ME" sz="2200" dirty="0" smtClean="0"/>
              <a:t>ulni svet, materijalni, je samo senka ili kopija ideja (</a:t>
            </a:r>
            <a:r>
              <a:rPr lang="pl-PL" sz="2200" dirty="0" smtClean="0"/>
              <a:t>Lepih predmeta ima </a:t>
            </a:r>
            <a:r>
              <a:rPr lang="pl-PL" sz="2200" dirty="0"/>
              <a:t>mnogo ali je ideja Lepote </a:t>
            </a:r>
            <a:r>
              <a:rPr lang="pl-PL" sz="2200" dirty="0" smtClean="0"/>
              <a:t>jedna, </a:t>
            </a:r>
            <a:r>
              <a:rPr lang="en-US" sz="2200" dirty="0" err="1" smtClean="0"/>
              <a:t>nepromenljiva</a:t>
            </a:r>
            <a:r>
              <a:rPr lang="en-US" sz="2200" dirty="0" smtClean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njihova</a:t>
            </a:r>
            <a:r>
              <a:rPr lang="en-US" sz="2200" dirty="0"/>
              <a:t> bit</a:t>
            </a:r>
            <a:r>
              <a:rPr lang="en-US" sz="2200" dirty="0" smtClean="0"/>
              <a:t>.</a:t>
            </a:r>
            <a:r>
              <a:rPr lang="sr-Latn-ME" sz="2200" dirty="0"/>
              <a:t>)</a:t>
            </a:r>
            <a:endParaRPr lang="sr-Latn-ME" sz="22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sr-Latn-ME" dirty="0" smtClean="0"/>
          </a:p>
          <a:p>
            <a:pPr algn="ctr">
              <a:buNone/>
            </a:pPr>
            <a:endParaRPr lang="sr-Latn-ME" sz="2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sr-Latn-ME" sz="27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Latn-ME" sz="2700" b="1" dirty="0" smtClean="0">
                <a:solidFill>
                  <a:srgbClr val="F0861C"/>
                </a:solidFill>
                <a:latin typeface="Arial" pitchFamily="34" charset="0"/>
                <a:cs typeface="Arial" pitchFamily="34" charset="0"/>
              </a:rPr>
              <a:t>HIJERARHIJA MEĐU IDEJAMA</a:t>
            </a:r>
          </a:p>
          <a:p>
            <a:pPr algn="ctr">
              <a:buNone/>
            </a:pPr>
            <a:endParaRPr lang="sr-Latn-ME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medju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samim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idejama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postoji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hijerarhija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, na 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vrhu lestvice 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ideja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obra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obuhvata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druge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ideje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čini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njihovu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osnovu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I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Platon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služi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analogijom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ideja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dobra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Sunce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prirodu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obasjava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daje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svetlost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život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sr-Latn-ME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Ideje </a:t>
            </a:r>
            <a:r>
              <a:rPr lang="vi-VN" sz="2800" i="1" dirty="0">
                <a:latin typeface="Arial" pitchFamily="34" charset="0"/>
                <a:cs typeface="Arial" pitchFamily="34" charset="0"/>
              </a:rPr>
              <a:t>istine, 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znanja,</a:t>
            </a:r>
            <a:r>
              <a:rPr lang="sr-Latn-ME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lepote</a:t>
            </a:r>
            <a:r>
              <a:rPr lang="vi-VN" sz="2800" i="1" dirty="0">
                <a:latin typeface="Arial" pitchFamily="34" charset="0"/>
                <a:cs typeface="Arial" pitchFamily="34" charset="0"/>
              </a:rPr>
              <a:t>, pravde, 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vrline</a:t>
            </a:r>
            <a:endParaRPr lang="sr-Latn-ME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. I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deje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matematičkih oblika</a:t>
            </a:r>
            <a:endParaRPr lang="sr-Latn-ME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ME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Ideje</a:t>
            </a: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materijalni</a:t>
            </a:r>
            <a:r>
              <a:rPr lang="sr-Latn-ME" sz="2800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 stvari</a:t>
            </a:r>
            <a:endParaRPr lang="en-US" sz="25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1277</Words>
  <Application>Microsoft Office PowerPoint</Application>
  <PresentationFormat>On-screen Show (4:3)</PresentationFormat>
  <Paragraphs>139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PLATON (427. p. n. e - 347. p. n. e.)</vt:lpstr>
      <vt:lpstr>Slide 2</vt:lpstr>
      <vt:lpstr>Slide 3</vt:lpstr>
      <vt:lpstr>Tematika Platonovih spisa</vt:lpstr>
      <vt:lpstr>AKADEMIJA </vt:lpstr>
      <vt:lpstr>Slide 6</vt:lpstr>
      <vt:lpstr> TEORIJA IDEJA </vt:lpstr>
      <vt:lpstr>Slide 8</vt:lpstr>
      <vt:lpstr>Slide 9</vt:lpstr>
      <vt:lpstr>DIJALEKTIKA</vt:lpstr>
      <vt:lpstr> SAZNANJE KAO SEĆANJE</vt:lpstr>
      <vt:lpstr>EROS - LJUBAV</vt:lpstr>
      <vt:lpstr>MIT O PEĆINI</vt:lpstr>
      <vt:lpstr>PLATONOVA DRŽAVA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TEORIJA IDEJA</dc:title>
  <dc:creator>Mrvaljevic</dc:creator>
  <cp:lastModifiedBy>Violeta</cp:lastModifiedBy>
  <cp:revision>32</cp:revision>
  <dcterms:created xsi:type="dcterms:W3CDTF">2016-12-18T11:39:57Z</dcterms:created>
  <dcterms:modified xsi:type="dcterms:W3CDTF">2016-12-18T20:51:09Z</dcterms:modified>
</cp:coreProperties>
</file>