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3" r:id="rId6"/>
    <p:sldId id="265" r:id="rId7"/>
    <p:sldId id="260" r:id="rId8"/>
    <p:sldId id="261" r:id="rId9"/>
    <p:sldId id="262" r:id="rId10"/>
    <p:sldId id="266" r:id="rId11"/>
    <p:sldId id="267" r:id="rId12"/>
    <p:sldId id="268" r:id="rId13"/>
    <p:sldId id="271" r:id="rId14"/>
    <p:sldId id="269" r:id="rId15"/>
    <p:sldId id="27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CFF775-B1A9-4280-A99D-71B3FEC86DD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883DE4-FE64-4680-9ADE-864554F48F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h.wikipedia.org/w/index.php?title=Bivstvuju%C4%87e&amp;action=edit&amp;redlink=1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371600"/>
            <a:ext cx="4605136" cy="689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Pitagora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2636912"/>
            <a:ext cx="5040560" cy="1296144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Matematicar</a:t>
            </a:r>
            <a:r>
              <a:rPr lang="en-US" dirty="0" smtClean="0"/>
              <a:t>, </a:t>
            </a:r>
            <a:r>
              <a:rPr lang="en-US" dirty="0" err="1" smtClean="0"/>
              <a:t>filozof</a:t>
            </a:r>
            <a:r>
              <a:rPr lang="en-US" dirty="0" smtClean="0"/>
              <a:t>, </a:t>
            </a:r>
            <a:r>
              <a:rPr lang="en-US" dirty="0" err="1" smtClean="0"/>
              <a:t>astronom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Stare </a:t>
            </a:r>
            <a:r>
              <a:rPr lang="en-US" dirty="0" err="1" smtClean="0"/>
              <a:t>Grcke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ostavio</a:t>
            </a:r>
            <a:r>
              <a:rPr lang="en-US" dirty="0" smtClean="0"/>
              <a:t> </a:t>
            </a:r>
            <a:r>
              <a:rPr lang="en-US" dirty="0" err="1" smtClean="0"/>
              <a:t>ogroman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svijet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13316" name="Picture 4" descr="Image res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25670">
            <a:off x="646887" y="2443962"/>
            <a:ext cx="3024336" cy="338437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720080"/>
          </a:xfrm>
        </p:spPr>
        <p:txBody>
          <a:bodyPr/>
          <a:lstStyle/>
          <a:p>
            <a:pPr algn="ctr"/>
            <a:r>
              <a:rPr lang="en-US" sz="3000" dirty="0" err="1" smtClean="0"/>
              <a:t>Teorija</a:t>
            </a:r>
            <a:r>
              <a:rPr lang="en-US" sz="3000" dirty="0" smtClean="0"/>
              <a:t> </a:t>
            </a:r>
            <a:r>
              <a:rPr lang="en-US" sz="3000" dirty="0" err="1" smtClean="0"/>
              <a:t>brojeva</a:t>
            </a:r>
            <a:r>
              <a:rPr lang="en-US" sz="3000" dirty="0" smtClean="0"/>
              <a:t> *</a:t>
            </a:r>
            <a:r>
              <a:rPr lang="en-US" sz="3000" dirty="0" err="1" smtClean="0"/>
              <a:t>Kosmicka</a:t>
            </a:r>
            <a:r>
              <a:rPr lang="en-US" sz="3000" dirty="0" smtClean="0"/>
              <a:t> </a:t>
            </a:r>
            <a:r>
              <a:rPr lang="en-US" sz="3000" dirty="0" err="1" smtClean="0"/>
              <a:t>Harmonija</a:t>
            </a:r>
            <a:r>
              <a:rPr lang="en-US" sz="3000" dirty="0" smtClean="0"/>
              <a:t>*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4824536" cy="475252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brojeva</a:t>
            </a:r>
            <a:r>
              <a:rPr lang="en-US" dirty="0" smtClean="0"/>
              <a:t> se </a:t>
            </a:r>
            <a:r>
              <a:rPr lang="en-US" dirty="0" err="1" smtClean="0"/>
              <a:t>sastoji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4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razlicite</a:t>
            </a:r>
            <a:r>
              <a:rPr lang="en-US" dirty="0" smtClean="0"/>
              <a:t> </a:t>
            </a:r>
            <a:r>
              <a:rPr lang="en-US" dirty="0" err="1" smtClean="0"/>
              <a:t>pojmove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Broj</a:t>
            </a:r>
            <a:r>
              <a:rPr lang="en-US" dirty="0" smtClean="0"/>
              <a:t> 1 – </a:t>
            </a:r>
            <a:r>
              <a:rPr lang="en-US" dirty="0" err="1" smtClean="0"/>
              <a:t>tacka</a:t>
            </a:r>
            <a:r>
              <a:rPr lang="en-US" dirty="0" smtClean="0"/>
              <a:t>            </a:t>
            </a:r>
            <a:r>
              <a:rPr lang="en-US" dirty="0" err="1" smtClean="0"/>
              <a:t>monada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Broj</a:t>
            </a:r>
            <a:r>
              <a:rPr lang="en-US" dirty="0" smtClean="0"/>
              <a:t> 2 – </a:t>
            </a:r>
            <a:r>
              <a:rPr lang="en-US" dirty="0" err="1" smtClean="0"/>
              <a:t>linija</a:t>
            </a:r>
            <a:r>
              <a:rPr lang="en-US" dirty="0" smtClean="0"/>
              <a:t>            </a:t>
            </a:r>
            <a:r>
              <a:rPr lang="en-US" dirty="0" err="1" smtClean="0"/>
              <a:t>dijada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Broj</a:t>
            </a:r>
            <a:r>
              <a:rPr lang="en-US" dirty="0" smtClean="0"/>
              <a:t> 3 – </a:t>
            </a:r>
            <a:r>
              <a:rPr lang="en-US" dirty="0" err="1" smtClean="0"/>
              <a:t>povrsina</a:t>
            </a:r>
            <a:r>
              <a:rPr lang="en-US" dirty="0" smtClean="0"/>
              <a:t>      </a:t>
            </a:r>
            <a:r>
              <a:rPr lang="en-US" dirty="0" err="1" smtClean="0"/>
              <a:t>triada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Broj</a:t>
            </a:r>
            <a:r>
              <a:rPr lang="en-US" dirty="0" smtClean="0"/>
              <a:t> 4 – </a:t>
            </a:r>
            <a:r>
              <a:rPr lang="en-US" dirty="0" err="1" smtClean="0"/>
              <a:t>tijelo</a:t>
            </a:r>
            <a:r>
              <a:rPr lang="en-US" dirty="0" smtClean="0"/>
              <a:t>            </a:t>
            </a:r>
            <a:r>
              <a:rPr lang="en-US" dirty="0" err="1" smtClean="0"/>
              <a:t>tetrada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Kada</a:t>
            </a:r>
            <a:r>
              <a:rPr lang="en-US" dirty="0" smtClean="0"/>
              <a:t> se ova 4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saberu</a:t>
            </a:r>
            <a:r>
              <a:rPr lang="en-US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se 10, </a:t>
            </a:r>
            <a:r>
              <a:rPr lang="en-US" dirty="0" err="1" smtClean="0"/>
              <a:t>Pitagora</a:t>
            </a:r>
            <a:r>
              <a:rPr lang="en-US" dirty="0" smtClean="0"/>
              <a:t> je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smatrao</a:t>
            </a:r>
            <a:r>
              <a:rPr lang="en-US" dirty="0" smtClean="0"/>
              <a:t> </a:t>
            </a:r>
            <a:r>
              <a:rPr lang="en-US" dirty="0" err="1" smtClean="0"/>
              <a:t>savrsenim</a:t>
            </a:r>
            <a:r>
              <a:rPr lang="en-US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.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en-US" dirty="0" smtClean="0"/>
              <a:t> se </a:t>
            </a:r>
            <a:r>
              <a:rPr lang="en-US" dirty="0" err="1" smtClean="0"/>
              <a:t>naziva</a:t>
            </a:r>
            <a:r>
              <a:rPr lang="en-US" dirty="0" smtClean="0"/>
              <a:t> </a:t>
            </a:r>
            <a:r>
              <a:rPr lang="en-US" dirty="0" err="1" smtClean="0"/>
              <a:t>Tetraktis</a:t>
            </a:r>
            <a:endParaRPr lang="en-US" dirty="0" smtClean="0"/>
          </a:p>
        </p:txBody>
      </p:sp>
      <p:pic>
        <p:nvPicPr>
          <p:cNvPr id="24578" name="Picture 2" descr="Image result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508104" y="1916832"/>
            <a:ext cx="3031604" cy="2913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864096"/>
          </a:xfrm>
        </p:spPr>
        <p:txBody>
          <a:bodyPr/>
          <a:lstStyle/>
          <a:p>
            <a:pPr algn="ctr"/>
            <a:r>
              <a:rPr lang="en-US" sz="3000" dirty="0" err="1" smtClean="0"/>
              <a:t>Teorija</a:t>
            </a:r>
            <a:r>
              <a:rPr lang="en-US" sz="3000" dirty="0" smtClean="0"/>
              <a:t> </a:t>
            </a:r>
            <a:r>
              <a:rPr lang="en-US" sz="3000" dirty="0" err="1" smtClean="0"/>
              <a:t>brojeva</a:t>
            </a:r>
            <a:r>
              <a:rPr lang="en-US" sz="3000" dirty="0" smtClean="0"/>
              <a:t> (</a:t>
            </a:r>
            <a:r>
              <a:rPr lang="en-US" sz="3000" dirty="0" err="1" smtClean="0"/>
              <a:t>kosmicka</a:t>
            </a:r>
            <a:r>
              <a:rPr lang="en-US" sz="3000" dirty="0" smtClean="0"/>
              <a:t> </a:t>
            </a:r>
            <a:r>
              <a:rPr lang="en-US" sz="3000" dirty="0" err="1" smtClean="0"/>
              <a:t>harmonija</a:t>
            </a:r>
            <a:r>
              <a:rPr lang="en-US" sz="3000" dirty="0" smtClean="0"/>
              <a:t>)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7772400" cy="49685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Constantia" pitchFamily="18" charset="0"/>
              </a:rPr>
              <a:t>Pitagorejci</a:t>
            </a:r>
            <a:r>
              <a:rPr lang="vi-VN" dirty="0" smtClean="0">
                <a:latin typeface="Constantia" pitchFamily="18" charset="0"/>
              </a:rPr>
              <a:t> su smatrali da sastojci brojeva jesu sastojci svega </a:t>
            </a:r>
            <a:r>
              <a:rPr lang="vi-VN" dirty="0" smtClean="0">
                <a:latin typeface="Constantia" pitchFamily="18" charset="0"/>
                <a:hlinkClick r:id="rId2" tooltip="Bivstvujuće (još nenapisan)"/>
              </a:rPr>
              <a:t>bivstvujućeg</a:t>
            </a:r>
            <a:r>
              <a:rPr lang="vi-VN" dirty="0" smtClean="0">
                <a:latin typeface="Constantia" pitchFamily="18" charset="0"/>
              </a:rPr>
              <a:t> i da je čitavo nebo harmonija i broj".</a:t>
            </a:r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Constantia" pitchFamily="18" charset="0"/>
              </a:rPr>
              <a:t>Monada</a:t>
            </a:r>
            <a:r>
              <a:rPr lang="en-US" dirty="0" smtClean="0">
                <a:latin typeface="Constantia" pitchFamily="18" charset="0"/>
              </a:rPr>
              <a:t> je </a:t>
            </a:r>
            <a:r>
              <a:rPr lang="en-US" dirty="0" err="1" smtClean="0">
                <a:latin typeface="Constantia" pitchFamily="18" charset="0"/>
              </a:rPr>
              <a:t>predstavljala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prirodu</a:t>
            </a:r>
            <a:endParaRPr lang="en-US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Constantia" pitchFamily="18" charset="0"/>
              </a:rPr>
              <a:t>Dijada</a:t>
            </a:r>
            <a:r>
              <a:rPr lang="en-US" dirty="0" smtClean="0">
                <a:latin typeface="Constantia" pitchFamily="18" charset="0"/>
              </a:rPr>
              <a:t>, </a:t>
            </a:r>
            <a:r>
              <a:rPr lang="en-US" dirty="0" err="1" smtClean="0">
                <a:latin typeface="Constantia" pitchFamily="18" charset="0"/>
              </a:rPr>
              <a:t>primarne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suprotnosti</a:t>
            </a:r>
            <a:r>
              <a:rPr lang="en-US" dirty="0" smtClean="0">
                <a:latin typeface="Constantia" pitchFamily="18" charset="0"/>
              </a:rPr>
              <a:t> (</a:t>
            </a:r>
            <a:r>
              <a:rPr lang="en-US" dirty="0" err="1" smtClean="0">
                <a:latin typeface="Constantia" pitchFamily="18" charset="0"/>
              </a:rPr>
              <a:t>Anaksimenovo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toplo-hladno</a:t>
            </a:r>
            <a:r>
              <a:rPr lang="en-US" dirty="0" smtClean="0">
                <a:latin typeface="Constantia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Constantia" pitchFamily="18" charset="0"/>
              </a:rPr>
              <a:t>Trijada</a:t>
            </a:r>
            <a:r>
              <a:rPr lang="en-US" dirty="0" smtClean="0">
                <a:latin typeface="Constantia" pitchFamily="18" charset="0"/>
              </a:rPr>
              <a:t> je </a:t>
            </a:r>
            <a:r>
              <a:rPr lang="en-US" dirty="0" err="1" smtClean="0">
                <a:latin typeface="Constantia" pitchFamily="18" charset="0"/>
              </a:rPr>
              <a:t>simbol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elementarnog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bica</a:t>
            </a:r>
            <a:r>
              <a:rPr lang="en-US" dirty="0" smtClean="0">
                <a:latin typeface="Constant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Constantia" pitchFamily="18" charset="0"/>
              </a:rPr>
              <a:t>Tetrada</a:t>
            </a:r>
            <a:r>
              <a:rPr lang="en-US" dirty="0" smtClean="0">
                <a:latin typeface="Constantia" pitchFamily="18" charset="0"/>
              </a:rPr>
              <a:t> je </a:t>
            </a:r>
            <a:r>
              <a:rPr lang="en-US" dirty="0" err="1" smtClean="0">
                <a:latin typeface="Constantia" pitchFamily="18" charset="0"/>
              </a:rPr>
              <a:t>brojni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simbol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za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sve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manifestacije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prirode</a:t>
            </a:r>
            <a:r>
              <a:rPr lang="en-US" dirty="0" smtClean="0">
                <a:latin typeface="Constant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>
                <a:latin typeface="Constantia" pitchFamily="18" charset="0"/>
              </a:rPr>
              <a:t> 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360040"/>
          </a:xfrm>
        </p:spPr>
        <p:txBody>
          <a:bodyPr/>
          <a:lstStyle/>
          <a:p>
            <a:r>
              <a:rPr lang="en-US" sz="3000" dirty="0" err="1" smtClean="0">
                <a:solidFill>
                  <a:schemeClr val="tx1"/>
                </a:solidFill>
              </a:rPr>
              <a:t>Tetrada</a:t>
            </a:r>
            <a:r>
              <a:rPr lang="en-US" sz="3000" dirty="0" smtClean="0">
                <a:solidFill>
                  <a:schemeClr val="tx1"/>
                </a:solidFill>
              </a:rPr>
              <a:t> – </a:t>
            </a:r>
            <a:r>
              <a:rPr lang="en-US" sz="3000" dirty="0" err="1" smtClean="0">
                <a:solidFill>
                  <a:schemeClr val="tx1"/>
                </a:solidFill>
              </a:rPr>
              <a:t>predstavlja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takodje</a:t>
            </a:r>
            <a:r>
              <a:rPr lang="en-US" sz="3000" dirty="0" smtClean="0">
                <a:solidFill>
                  <a:schemeClr val="tx1"/>
                </a:solidFill>
              </a:rPr>
              <a:t> I 4 </a:t>
            </a:r>
            <a:r>
              <a:rPr lang="en-US" sz="3000" dirty="0" err="1" smtClean="0">
                <a:solidFill>
                  <a:schemeClr val="tx1"/>
                </a:solidFill>
              </a:rPr>
              <a:t>glavna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elementa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482453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5602" name="Picture 2" descr="Image result for 4 ele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5283968" cy="528396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4" name="AutoShape 2" descr="Image result for 4 eleme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Image result for 4 eleme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AutoShape 6" descr="Image result for 4 eleme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80" name="Picture 8" descr="Image result for 4 ele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936104"/>
          </a:xfrm>
        </p:spPr>
        <p:txBody>
          <a:bodyPr/>
          <a:lstStyle/>
          <a:p>
            <a:r>
              <a:rPr lang="en-US" dirty="0" err="1" smtClean="0"/>
              <a:t>Pitagora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772816"/>
            <a:ext cx="7772400" cy="24415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Pitagora</a:t>
            </a:r>
            <a:r>
              <a:rPr lang="en-US" sz="2000" dirty="0" smtClean="0"/>
              <a:t> je </a:t>
            </a:r>
            <a:r>
              <a:rPr lang="en-US" sz="2000" dirty="0" err="1" smtClean="0"/>
              <a:t>svojom</a:t>
            </a:r>
            <a:r>
              <a:rPr lang="en-US" sz="2000" dirty="0" smtClean="0"/>
              <a:t> </a:t>
            </a:r>
            <a:r>
              <a:rPr lang="en-US" sz="2000" dirty="0" err="1" smtClean="0"/>
              <a:t>teorijom</a:t>
            </a:r>
            <a:r>
              <a:rPr lang="en-US" sz="2000" dirty="0" smtClean="0"/>
              <a:t> </a:t>
            </a:r>
            <a:r>
              <a:rPr lang="en-US" sz="2000" dirty="0" err="1" smtClean="0"/>
              <a:t>objasnio</a:t>
            </a:r>
            <a:r>
              <a:rPr lang="en-US" sz="2000" dirty="0" smtClean="0"/>
              <a:t> </a:t>
            </a:r>
            <a:r>
              <a:rPr lang="en-US" sz="2000" dirty="0" err="1" smtClean="0"/>
              <a:t>prirodu</a:t>
            </a:r>
            <a:r>
              <a:rPr lang="en-US" sz="2000" dirty="0" smtClean="0"/>
              <a:t> </a:t>
            </a:r>
            <a:r>
              <a:rPr lang="en-US" sz="2000" dirty="0" err="1" smtClean="0"/>
              <a:t>kroz</a:t>
            </a:r>
            <a:r>
              <a:rPr lang="en-US" sz="2000" dirty="0" smtClean="0"/>
              <a:t> </a:t>
            </a:r>
            <a:r>
              <a:rPr lang="en-US" sz="2000" dirty="0" err="1" smtClean="0"/>
              <a:t>simboliku</a:t>
            </a:r>
            <a:r>
              <a:rPr lang="en-US" sz="2000" dirty="0" smtClean="0"/>
              <a:t> </a:t>
            </a:r>
            <a:r>
              <a:rPr lang="en-US" sz="2000" dirty="0" err="1" smtClean="0"/>
              <a:t>brojeva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Zaduzio</a:t>
            </a:r>
            <a:r>
              <a:rPr lang="en-US" sz="2000" dirty="0" smtClean="0"/>
              <a:t> je </a:t>
            </a:r>
            <a:r>
              <a:rPr lang="en-US" sz="2000" dirty="0" err="1" smtClean="0"/>
              <a:t>ljude</a:t>
            </a:r>
            <a:r>
              <a:rPr lang="en-US" sz="2000" dirty="0" smtClean="0"/>
              <a:t> </a:t>
            </a:r>
            <a:r>
              <a:rPr lang="en-US" sz="2000" dirty="0" err="1" smtClean="0"/>
              <a:t>svojom</a:t>
            </a:r>
            <a:r>
              <a:rPr lang="en-US" sz="2000" dirty="0" smtClean="0"/>
              <a:t> </a:t>
            </a:r>
            <a:r>
              <a:rPr lang="en-US" sz="2000" dirty="0" err="1" smtClean="0"/>
              <a:t>brilijantnoscu</a:t>
            </a:r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 </a:t>
            </a:r>
            <a:r>
              <a:rPr lang="en-US" sz="2000" dirty="0" err="1" smtClean="0"/>
              <a:t>omogucio</a:t>
            </a:r>
            <a:r>
              <a:rPr lang="en-US" sz="2000" dirty="0" smtClean="0"/>
              <a:t> je </a:t>
            </a:r>
            <a:r>
              <a:rPr lang="en-US" sz="2000" dirty="0" err="1" smtClean="0"/>
              <a:t>drugima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uce</a:t>
            </a:r>
            <a:r>
              <a:rPr lang="en-US" sz="2000" dirty="0" smtClean="0"/>
              <a:t>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njegove</a:t>
            </a:r>
            <a:r>
              <a:rPr lang="en-US" sz="2000" dirty="0" smtClean="0"/>
              <a:t> </a:t>
            </a:r>
            <a:r>
              <a:rPr lang="en-US" sz="2000" dirty="0" err="1" smtClean="0"/>
              <a:t>teorije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Image result for pythagora me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984472"/>
          </a:xfrm>
        </p:spPr>
        <p:txBody>
          <a:bodyPr/>
          <a:lstStyle/>
          <a:p>
            <a:r>
              <a:rPr lang="en-US" sz="10000" dirty="0" err="1" smtClean="0"/>
              <a:t>Hvala</a:t>
            </a:r>
            <a:r>
              <a:rPr lang="en-US" sz="10000" dirty="0" smtClean="0"/>
              <a:t> </a:t>
            </a:r>
            <a:br>
              <a:rPr lang="en-US" sz="10000" dirty="0" smtClean="0"/>
            </a:br>
            <a:endParaRPr lang="en-US" sz="10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4581128"/>
            <a:ext cx="7772400" cy="1512168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err="1" smtClean="0"/>
              <a:t>Raicevic</a:t>
            </a:r>
            <a:r>
              <a:rPr lang="en-US" dirty="0" smtClean="0"/>
              <a:t> </a:t>
            </a:r>
            <a:r>
              <a:rPr lang="en-US" dirty="0" err="1" smtClean="0"/>
              <a:t>Andrija</a:t>
            </a:r>
            <a:r>
              <a:rPr lang="en-US" dirty="0" smtClean="0"/>
              <a:t> IV-</a:t>
            </a:r>
            <a:r>
              <a:rPr lang="en-US" dirty="0" err="1" smtClean="0"/>
              <a:t>i</a:t>
            </a:r>
            <a:endParaRPr lang="en-US" dirty="0"/>
          </a:p>
        </p:txBody>
      </p:sp>
      <p:pic>
        <p:nvPicPr>
          <p:cNvPr id="29698" name="Picture 2" descr="Image result for sorry for the long post here's a pota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293096"/>
            <a:ext cx="3059832" cy="202842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744112"/>
          </a:xfrm>
        </p:spPr>
        <p:txBody>
          <a:bodyPr/>
          <a:lstStyle/>
          <a:p>
            <a:r>
              <a:rPr lang="en-US" sz="3000" dirty="0" err="1" smtClean="0"/>
              <a:t>Osnovno</a:t>
            </a:r>
            <a:r>
              <a:rPr lang="en-US" sz="3000" dirty="0" smtClean="0"/>
              <a:t> o </a:t>
            </a:r>
            <a:r>
              <a:rPr lang="en-US" sz="3000" dirty="0" err="1" smtClean="0"/>
              <a:t>Pitagori</a:t>
            </a:r>
            <a:endParaRPr lang="en-US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388632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Rodjen</a:t>
            </a:r>
            <a:r>
              <a:rPr lang="en-US" dirty="0" smtClean="0"/>
              <a:t> u </a:t>
            </a:r>
            <a:r>
              <a:rPr lang="en-US" dirty="0" err="1" smtClean="0"/>
              <a:t>Samosu</a:t>
            </a:r>
            <a:r>
              <a:rPr lang="en-US" dirty="0" smtClean="0"/>
              <a:t>, </a:t>
            </a:r>
            <a:r>
              <a:rPr lang="en-US" dirty="0" err="1" smtClean="0"/>
              <a:t>Grcka</a:t>
            </a:r>
            <a:r>
              <a:rPr lang="en-US" dirty="0" smtClean="0"/>
              <a:t> (</a:t>
            </a:r>
            <a:r>
              <a:rPr lang="en-US" dirty="0" err="1" smtClean="0"/>
              <a:t>oko</a:t>
            </a:r>
            <a:r>
              <a:rPr lang="en-US" dirty="0" smtClean="0"/>
              <a:t> 571-496)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Sin </a:t>
            </a:r>
            <a:r>
              <a:rPr lang="en-US" dirty="0" err="1" smtClean="0"/>
              <a:t>Mnesarha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posao</a:t>
            </a:r>
            <a:r>
              <a:rPr lang="en-US" dirty="0" smtClean="0"/>
              <a:t> u </a:t>
            </a:r>
            <a:r>
              <a:rPr lang="en-US" dirty="0" err="1" smtClean="0"/>
              <a:t>Italiju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izbjegao</a:t>
            </a:r>
            <a:r>
              <a:rPr lang="en-US" dirty="0" smtClean="0"/>
              <a:t> pad </a:t>
            </a:r>
            <a:r>
              <a:rPr lang="en-US" dirty="0" err="1" smtClean="0"/>
              <a:t>Jonije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najezdom</a:t>
            </a:r>
            <a:r>
              <a:rPr lang="en-US" dirty="0" smtClean="0"/>
              <a:t> </a:t>
            </a:r>
            <a:r>
              <a:rPr lang="en-US" dirty="0" err="1" smtClean="0"/>
              <a:t>Persije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Puno je </a:t>
            </a:r>
            <a:r>
              <a:rPr lang="en-US" dirty="0" err="1" smtClean="0"/>
              <a:t>putovao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Egipat</a:t>
            </a:r>
            <a:r>
              <a:rPr lang="en-US" dirty="0" smtClean="0"/>
              <a:t>, </a:t>
            </a:r>
            <a:r>
              <a:rPr lang="en-US" dirty="0" err="1" smtClean="0"/>
              <a:t>uceci</a:t>
            </a:r>
            <a:r>
              <a:rPr lang="en-US" dirty="0" smtClean="0"/>
              <a:t> </a:t>
            </a:r>
            <a:r>
              <a:rPr lang="en-US" dirty="0" err="1" smtClean="0"/>
              <a:t>matematiku</a:t>
            </a:r>
            <a:r>
              <a:rPr lang="en-US" dirty="0" smtClean="0"/>
              <a:t> I </a:t>
            </a:r>
            <a:r>
              <a:rPr lang="en-US" dirty="0" err="1" smtClean="0"/>
              <a:t>istrazivajuci</a:t>
            </a:r>
            <a:r>
              <a:rPr lang="en-US" dirty="0" smtClean="0"/>
              <a:t> </a:t>
            </a:r>
            <a:r>
              <a:rPr lang="en-US" dirty="0" err="1" smtClean="0"/>
              <a:t>ustanove</a:t>
            </a:r>
            <a:r>
              <a:rPr lang="en-US" dirty="0" smtClean="0"/>
              <a:t> </a:t>
            </a:r>
            <a:r>
              <a:rPr lang="en-US" dirty="0" err="1" smtClean="0"/>
              <a:t>tamosnjih</a:t>
            </a:r>
            <a:r>
              <a:rPr lang="en-US" dirty="0" smtClean="0"/>
              <a:t> </a:t>
            </a:r>
            <a:r>
              <a:rPr lang="en-US" dirty="0" err="1" smtClean="0"/>
              <a:t>svestenika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Osnovao</a:t>
            </a:r>
            <a:r>
              <a:rPr lang="en-US" dirty="0" smtClean="0"/>
              <a:t> je </a:t>
            </a:r>
            <a:r>
              <a:rPr lang="en-US" dirty="0" err="1" smtClean="0"/>
              <a:t>Pitagorejsku</a:t>
            </a:r>
            <a:r>
              <a:rPr lang="en-US" dirty="0" smtClean="0"/>
              <a:t> </a:t>
            </a:r>
            <a:r>
              <a:rPr lang="en-US" dirty="0" err="1" smtClean="0"/>
              <a:t>skolu</a:t>
            </a:r>
            <a:r>
              <a:rPr lang="en-US" dirty="0" smtClean="0"/>
              <a:t> u </a:t>
            </a:r>
            <a:r>
              <a:rPr lang="en-US" dirty="0" err="1" smtClean="0"/>
              <a:t>Italiji</a:t>
            </a:r>
            <a:r>
              <a:rPr lang="en-US" dirty="0" smtClean="0"/>
              <a:t> ,</a:t>
            </a:r>
            <a:r>
              <a:rPr lang="en-US" dirty="0" err="1" smtClean="0"/>
              <a:t>tkzv</a:t>
            </a:r>
            <a:r>
              <a:rPr lang="en-US" dirty="0" smtClean="0"/>
              <a:t> ‘</a:t>
            </a:r>
            <a:r>
              <a:rPr lang="en-US" dirty="0" err="1" smtClean="0"/>
              <a:t>Bratstvo</a:t>
            </a:r>
            <a:r>
              <a:rPr lang="en-US" dirty="0" smtClean="0"/>
              <a:t> </a:t>
            </a:r>
            <a:r>
              <a:rPr lang="en-US" dirty="0" err="1" smtClean="0"/>
              <a:t>Pitagorejaca</a:t>
            </a:r>
            <a:r>
              <a:rPr lang="en-US" dirty="0" smtClean="0"/>
              <a:t>’ </a:t>
            </a:r>
            <a:endParaRPr lang="en-US" dirty="0"/>
          </a:p>
        </p:txBody>
      </p:sp>
      <p:pic>
        <p:nvPicPr>
          <p:cNvPr id="14338" name="Picture 2" descr="Image result for samos gree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2656"/>
            <a:ext cx="4138937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692696"/>
            <a:ext cx="5458944" cy="792088"/>
          </a:xfrm>
        </p:spPr>
        <p:txBody>
          <a:bodyPr/>
          <a:lstStyle/>
          <a:p>
            <a:r>
              <a:rPr lang="en-US" sz="3000" dirty="0" err="1" smtClean="0"/>
              <a:t>Pitagorejska</a:t>
            </a:r>
            <a:r>
              <a:rPr lang="en-US" sz="3000" dirty="0" smtClean="0"/>
              <a:t> </a:t>
            </a:r>
            <a:r>
              <a:rPr lang="en-US" sz="3000" dirty="0" err="1" smtClean="0"/>
              <a:t>skola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04864"/>
            <a:ext cx="7772400" cy="41764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Pitagora</a:t>
            </a:r>
            <a:r>
              <a:rPr lang="en-US" dirty="0" smtClean="0"/>
              <a:t> je </a:t>
            </a:r>
            <a:r>
              <a:rPr lang="en-US" dirty="0" err="1" smtClean="0"/>
              <a:t>osnovao</a:t>
            </a:r>
            <a:r>
              <a:rPr lang="en-US" dirty="0" smtClean="0"/>
              <a:t> </a:t>
            </a:r>
            <a:r>
              <a:rPr lang="en-US" dirty="0" err="1" smtClean="0"/>
              <a:t>grupu</a:t>
            </a:r>
            <a:r>
              <a:rPr lang="en-US" dirty="0" smtClean="0"/>
              <a:t> </a:t>
            </a:r>
            <a:r>
              <a:rPr lang="en-US" dirty="0" err="1" smtClean="0"/>
              <a:t>ciji</a:t>
            </a:r>
            <a:r>
              <a:rPr lang="en-US" dirty="0" smtClean="0"/>
              <a:t> je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postojanja</a:t>
            </a:r>
            <a:r>
              <a:rPr lang="en-US" dirty="0" smtClean="0"/>
              <a:t> bio </a:t>
            </a:r>
            <a:r>
              <a:rPr lang="en-US" dirty="0" err="1" smtClean="0"/>
              <a:t>istrzivanja</a:t>
            </a:r>
            <a:r>
              <a:rPr lang="en-US" dirty="0" smtClean="0"/>
              <a:t> u </a:t>
            </a:r>
            <a:r>
              <a:rPr lang="en-US" dirty="0" err="1" smtClean="0"/>
              <a:t>poljima</a:t>
            </a:r>
            <a:r>
              <a:rPr lang="en-US" dirty="0" smtClean="0"/>
              <a:t> </a:t>
            </a:r>
            <a:r>
              <a:rPr lang="en-US" dirty="0" err="1" smtClean="0"/>
              <a:t>matematike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drustvo</a:t>
            </a:r>
            <a:r>
              <a:rPr lang="en-US" dirty="0" smtClean="0"/>
              <a:t> je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nesto</a:t>
            </a:r>
            <a:r>
              <a:rPr lang="en-US" dirty="0" smtClean="0"/>
              <a:t> </a:t>
            </a:r>
            <a:r>
              <a:rPr lang="en-US" dirty="0" err="1" smtClean="0"/>
              <a:t>slicno</a:t>
            </a:r>
            <a:r>
              <a:rPr lang="en-US" dirty="0" smtClean="0"/>
              <a:t> </a:t>
            </a:r>
            <a:r>
              <a:rPr lang="en-US" dirty="0" err="1" smtClean="0"/>
              <a:t>kultu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Imali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Obrede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Simbole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Molitve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Nacin</a:t>
            </a:r>
            <a:r>
              <a:rPr lang="en-US" dirty="0" smtClean="0"/>
              <a:t> </a:t>
            </a:r>
            <a:r>
              <a:rPr lang="en-US" dirty="0" err="1" smtClean="0"/>
              <a:t>Ishrane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Nacin</a:t>
            </a:r>
            <a:r>
              <a:rPr lang="en-US" dirty="0" smtClean="0"/>
              <a:t> </a:t>
            </a:r>
            <a:r>
              <a:rPr lang="en-US" dirty="0" err="1" smtClean="0"/>
              <a:t>Oblacenja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/>
            <a:endParaRPr lang="en-US" dirty="0" smtClean="0"/>
          </a:p>
        </p:txBody>
      </p:sp>
      <p:pic>
        <p:nvPicPr>
          <p:cNvPr id="17410" name="Picture 2" descr="Image result for pitagorejska sk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149080"/>
            <a:ext cx="2247900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pitago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776864" cy="604867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45719"/>
          </a:xfrm>
        </p:spPr>
        <p:txBody>
          <a:bodyPr/>
          <a:lstStyle/>
          <a:p>
            <a:pPr algn="ctr"/>
            <a:r>
              <a:rPr lang="en-US" sz="3000" dirty="0" err="1" smtClean="0"/>
              <a:t>Pitagorejska</a:t>
            </a:r>
            <a:r>
              <a:rPr lang="en-US" sz="3000" dirty="0" smtClean="0"/>
              <a:t> </a:t>
            </a:r>
            <a:r>
              <a:rPr lang="en-US" sz="3000" dirty="0" err="1" smtClean="0"/>
              <a:t>skola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7772400" cy="52565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Drustvo</a:t>
            </a:r>
            <a:r>
              <a:rPr lang="en-US" dirty="0" smtClean="0"/>
              <a:t> je </a:t>
            </a:r>
            <a:r>
              <a:rPr lang="en-US" dirty="0" err="1" smtClean="0"/>
              <a:t>Funkcionisalo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nacin</a:t>
            </a:r>
            <a:r>
              <a:rPr lang="en-US" dirty="0" smtClean="0"/>
              <a:t> </a:t>
            </a:r>
            <a:r>
              <a:rPr lang="en-US" dirty="0" err="1" smtClean="0"/>
              <a:t>zajednickog</a:t>
            </a:r>
            <a:r>
              <a:rPr lang="en-US" dirty="0" smtClean="0"/>
              <a:t> </a:t>
            </a:r>
            <a:r>
              <a:rPr lang="en-US" dirty="0" err="1" smtClean="0"/>
              <a:t>pomaganja</a:t>
            </a:r>
            <a:r>
              <a:rPr lang="en-US" dirty="0" smtClean="0"/>
              <a:t>, I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glavne</a:t>
            </a:r>
            <a:r>
              <a:rPr lang="en-US" dirty="0" smtClean="0"/>
              <a:t> </a:t>
            </a:r>
            <a:r>
              <a:rPr lang="en-US" dirty="0" err="1" smtClean="0"/>
              <a:t>interese</a:t>
            </a:r>
            <a:r>
              <a:rPr lang="en-US" dirty="0" smtClean="0"/>
              <a:t> </a:t>
            </a:r>
            <a:r>
              <a:rPr lang="en-US" dirty="0" err="1" smtClean="0"/>
              <a:t>ispoljavalo</a:t>
            </a:r>
            <a:r>
              <a:rPr lang="en-US" dirty="0" smtClean="0"/>
              <a:t> je u </a:t>
            </a:r>
            <a:r>
              <a:rPr lang="en-US" dirty="0" err="1" smtClean="0"/>
              <a:t>istrazivanju</a:t>
            </a:r>
            <a:r>
              <a:rPr lang="en-US" dirty="0" smtClean="0"/>
              <a:t> u </a:t>
            </a:r>
            <a:r>
              <a:rPr lang="en-US" dirty="0" err="1" smtClean="0"/>
              <a:t>oblastima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Matematike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Muzike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Astronomije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Ravnopravnost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: </a:t>
            </a:r>
            <a:r>
              <a:rPr lang="en-US" dirty="0" err="1" smtClean="0"/>
              <a:t>zenama</a:t>
            </a:r>
            <a:r>
              <a:rPr lang="en-US" dirty="0" smtClean="0"/>
              <a:t> , </a:t>
            </a:r>
            <a:r>
              <a:rPr lang="en-US" dirty="0" err="1" smtClean="0"/>
              <a:t>robovima</a:t>
            </a:r>
            <a:r>
              <a:rPr lang="en-US" dirty="0" smtClean="0"/>
              <a:t>, </a:t>
            </a:r>
            <a:r>
              <a:rPr lang="en-US" dirty="0" err="1" smtClean="0"/>
              <a:t>zarobljenicima</a:t>
            </a:r>
            <a:r>
              <a:rPr lang="en-US" dirty="0" smtClean="0"/>
              <a:t>. Pa </a:t>
            </a:r>
            <a:r>
              <a:rPr lang="en-US" dirty="0" err="1" smtClean="0"/>
              <a:t>su</a:t>
            </a:r>
            <a:r>
              <a:rPr lang="en-US" dirty="0" smtClean="0"/>
              <a:t> I </a:t>
            </a:r>
            <a:r>
              <a:rPr lang="en-US" dirty="0" err="1" smtClean="0"/>
              <a:t>zene</a:t>
            </a:r>
            <a:r>
              <a:rPr lang="en-US" dirty="0" smtClean="0"/>
              <a:t> </a:t>
            </a:r>
            <a:r>
              <a:rPr lang="en-US" dirty="0" err="1" smtClean="0"/>
              <a:t>primane</a:t>
            </a:r>
            <a:r>
              <a:rPr lang="en-US" dirty="0" smtClean="0"/>
              <a:t> u </a:t>
            </a:r>
            <a:r>
              <a:rPr lang="en-US" dirty="0" err="1" smtClean="0"/>
              <a:t>drustvo</a:t>
            </a:r>
            <a:r>
              <a:rPr lang="en-US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Zivjeli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cistim</a:t>
            </a:r>
            <a:r>
              <a:rPr lang="en-US" dirty="0" smtClean="0"/>
              <a:t> </a:t>
            </a:r>
            <a:r>
              <a:rPr lang="en-US" dirty="0" err="1" smtClean="0"/>
              <a:t>zivotom</a:t>
            </a:r>
            <a:r>
              <a:rPr lang="en-US" dirty="0" smtClean="0"/>
              <a:t> </a:t>
            </a:r>
            <a:r>
              <a:rPr lang="en-US" dirty="0" err="1" smtClean="0"/>
              <a:t>vjerujuci</a:t>
            </a:r>
            <a:r>
              <a:rPr lang="en-US" dirty="0" smtClean="0"/>
              <a:t> u </a:t>
            </a:r>
            <a:r>
              <a:rPr lang="en-US" dirty="0" err="1" smtClean="0"/>
              <a:t>besmrtnost</a:t>
            </a:r>
            <a:r>
              <a:rPr lang="en-US" dirty="0" smtClean="0"/>
              <a:t> I </a:t>
            </a:r>
            <a:r>
              <a:rPr lang="en-US" dirty="0" err="1" smtClean="0"/>
              <a:t>seobu</a:t>
            </a:r>
            <a:r>
              <a:rPr lang="en-US" dirty="0" smtClean="0"/>
              <a:t> </a:t>
            </a:r>
            <a:r>
              <a:rPr lang="en-US" dirty="0" err="1" smtClean="0"/>
              <a:t>duse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Image result for pitago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408712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296144"/>
          </a:xfrm>
        </p:spPr>
        <p:txBody>
          <a:bodyPr/>
          <a:lstStyle/>
          <a:p>
            <a:pPr algn="ctr"/>
            <a:r>
              <a:rPr lang="en-US" sz="3000" dirty="0" err="1" smtClean="0"/>
              <a:t>Pitagorejska</a:t>
            </a:r>
            <a:r>
              <a:rPr lang="en-US" sz="3000" dirty="0" smtClean="0"/>
              <a:t> </a:t>
            </a:r>
            <a:r>
              <a:rPr lang="en-US" sz="3000" dirty="0" err="1" smtClean="0"/>
              <a:t>skola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210000" cy="3600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Najpoznatije</a:t>
            </a:r>
            <a:r>
              <a:rPr lang="en-US" dirty="0" smtClean="0"/>
              <a:t> </a:t>
            </a:r>
            <a:r>
              <a:rPr lang="en-US" dirty="0" err="1" smtClean="0"/>
              <a:t>ucenje</a:t>
            </a:r>
            <a:r>
              <a:rPr lang="en-US" dirty="0" smtClean="0"/>
              <a:t> </a:t>
            </a:r>
            <a:r>
              <a:rPr lang="en-US" dirty="0" err="1" smtClean="0"/>
              <a:t>pitagorejske</a:t>
            </a:r>
            <a:r>
              <a:rPr lang="en-US" dirty="0" smtClean="0"/>
              <a:t> </a:t>
            </a:r>
            <a:r>
              <a:rPr lang="en-US" dirty="0" err="1" smtClean="0"/>
              <a:t>skole</a:t>
            </a:r>
            <a:r>
              <a:rPr lang="en-US" dirty="0" smtClean="0"/>
              <a:t> je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Pitagorina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Ona</a:t>
            </a:r>
            <a:r>
              <a:rPr lang="en-US" dirty="0" smtClean="0"/>
              <a:t> je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najkoristenijih</a:t>
            </a:r>
            <a:r>
              <a:rPr lang="en-US" dirty="0" smtClean="0"/>
              <a:t> formula,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sluzila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izracunavanje</a:t>
            </a:r>
            <a:r>
              <a:rPr lang="en-US" dirty="0" smtClean="0"/>
              <a:t> </a:t>
            </a:r>
            <a:r>
              <a:rPr lang="en-US" dirty="0" err="1" smtClean="0"/>
              <a:t>stranica</a:t>
            </a:r>
            <a:r>
              <a:rPr lang="en-US" dirty="0" smtClean="0"/>
              <a:t> </a:t>
            </a:r>
            <a:r>
              <a:rPr lang="en-US" dirty="0" err="1" smtClean="0"/>
              <a:t>pravog</a:t>
            </a:r>
            <a:r>
              <a:rPr lang="en-US" dirty="0" smtClean="0"/>
              <a:t> </a:t>
            </a:r>
            <a:r>
              <a:rPr lang="en-US" dirty="0" err="1" smtClean="0"/>
              <a:t>trougla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Glasi</a:t>
            </a:r>
            <a:r>
              <a:rPr lang="en-US" dirty="0" smtClean="0"/>
              <a:t> : </a:t>
            </a:r>
            <a:r>
              <a:rPr lang="pl-PL" dirty="0" smtClean="0"/>
              <a:t>Površina kvadrata nad hipotenuzom jednaka je zbiru površina kvadrata nad katetama</a:t>
            </a:r>
            <a:endParaRPr lang="en-US" dirty="0"/>
          </a:p>
        </p:txBody>
      </p:sp>
      <p:pic>
        <p:nvPicPr>
          <p:cNvPr id="19458" name="Picture 2" descr="Image result for c^2=a^2+b^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20072" y="4869160"/>
            <a:ext cx="280188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Image result for pitagorina teorema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864096"/>
          </a:xfrm>
        </p:spPr>
        <p:txBody>
          <a:bodyPr/>
          <a:lstStyle/>
          <a:p>
            <a:pPr algn="ctr"/>
            <a:r>
              <a:rPr lang="en-US" sz="3000" dirty="0" err="1" smtClean="0"/>
              <a:t>Pitagora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772816"/>
            <a:ext cx="7772400" cy="39604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Pitagora</a:t>
            </a:r>
            <a:r>
              <a:rPr lang="en-US" dirty="0" smtClean="0"/>
              <a:t> se pored </a:t>
            </a:r>
            <a:r>
              <a:rPr lang="en-US" dirty="0" err="1" smtClean="0"/>
              <a:t>matematike</a:t>
            </a:r>
            <a:r>
              <a:rPr lang="en-US" dirty="0" smtClean="0"/>
              <a:t> </a:t>
            </a:r>
            <a:r>
              <a:rPr lang="en-US" dirty="0" err="1" smtClean="0"/>
              <a:t>bavio</a:t>
            </a:r>
            <a:r>
              <a:rPr lang="en-US" dirty="0" smtClean="0"/>
              <a:t> </a:t>
            </a:r>
            <a:r>
              <a:rPr lang="en-US" dirty="0" err="1" smtClean="0"/>
              <a:t>Filozofijom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filozofija</a:t>
            </a:r>
            <a:r>
              <a:rPr lang="en-US" dirty="0" smtClean="0"/>
              <a:t> se </a:t>
            </a:r>
            <a:r>
              <a:rPr lang="en-US" dirty="0" err="1" smtClean="0"/>
              <a:t>bazirala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matematici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Najpoznatija</a:t>
            </a:r>
            <a:r>
              <a:rPr lang="en-US" dirty="0" smtClean="0"/>
              <a:t> </a:t>
            </a:r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filozofska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je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Brojeva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teorijom</a:t>
            </a:r>
            <a:r>
              <a:rPr lang="en-US" dirty="0" smtClean="0"/>
              <a:t> </a:t>
            </a:r>
            <a:r>
              <a:rPr lang="en-US" dirty="0" err="1" smtClean="0"/>
              <a:t>Pitagora</a:t>
            </a:r>
            <a:r>
              <a:rPr lang="en-US" dirty="0" smtClean="0"/>
              <a:t> je </a:t>
            </a:r>
            <a:r>
              <a:rPr lang="en-US" dirty="0" err="1" smtClean="0"/>
              <a:t>pokusavao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objasni</a:t>
            </a:r>
            <a:r>
              <a:rPr lang="en-US" dirty="0" smtClean="0"/>
              <a:t> </a:t>
            </a:r>
            <a:r>
              <a:rPr lang="en-US" dirty="0" err="1" smtClean="0"/>
              <a:t>teoriju</a:t>
            </a:r>
            <a:r>
              <a:rPr lang="en-US" dirty="0" smtClean="0"/>
              <a:t> </a:t>
            </a:r>
            <a:r>
              <a:rPr lang="en-US" dirty="0" err="1" smtClean="0"/>
              <a:t>bica</a:t>
            </a:r>
            <a:endParaRPr lang="en-US" dirty="0" smtClean="0"/>
          </a:p>
          <a:p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prirodu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344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Pitagora </vt:lpstr>
      <vt:lpstr>Osnovno o Pitagori</vt:lpstr>
      <vt:lpstr>Pitagorejska skola</vt:lpstr>
      <vt:lpstr>Slide 4</vt:lpstr>
      <vt:lpstr>Pitagorejska skola</vt:lpstr>
      <vt:lpstr>Slide 6</vt:lpstr>
      <vt:lpstr>Pitagorejska skola</vt:lpstr>
      <vt:lpstr>Slide 8</vt:lpstr>
      <vt:lpstr>Pitagora</vt:lpstr>
      <vt:lpstr>Teorija brojeva *Kosmicka Harmonija*</vt:lpstr>
      <vt:lpstr>Teorija brojeva (kosmicka harmonija)</vt:lpstr>
      <vt:lpstr>Tetrada – predstavlja takodje I 4 glavna elementa</vt:lpstr>
      <vt:lpstr>Slide 13</vt:lpstr>
      <vt:lpstr>Pitagora</vt:lpstr>
      <vt:lpstr>Slide 15</vt:lpstr>
      <vt:lpstr>Hvala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Pitagora </dc:title>
  <dc:creator>Gold</dc:creator>
  <cp:lastModifiedBy>Jasminka Milosevic</cp:lastModifiedBy>
  <cp:revision>11</cp:revision>
  <dcterms:created xsi:type="dcterms:W3CDTF">2016-10-20T09:30:39Z</dcterms:created>
  <dcterms:modified xsi:type="dcterms:W3CDTF">2016-10-20T21:50:10Z</dcterms:modified>
</cp:coreProperties>
</file>