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3" r:id="rId3"/>
    <p:sldId id="257" r:id="rId4"/>
    <p:sldId id="258" r:id="rId5"/>
    <p:sldId id="264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15E5EF"/>
    <a:srgbClr val="00FFFF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1FAE4-9E7B-4BF7-9DEC-8F5E780BA55B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B7F12-92B6-4BDE-A73D-D7FFE3F026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82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B7F12-92B6-4BDE-A73D-D7FFE3F0266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8493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1A3F-D82D-4BF2-A115-6628E8FA8B78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DA61F8-B229-4219-89CD-AD4F1454A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cut/>
      </p:transition>
    </mc:Choice>
    <mc:Fallback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1A3F-D82D-4BF2-A115-6628E8FA8B78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61F8-B229-4219-89CD-AD4F1454A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cut/>
      </p:transition>
    </mc:Choice>
    <mc:Fallback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1A3F-D82D-4BF2-A115-6628E8FA8B78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61F8-B229-4219-89CD-AD4F1454A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1A3F-D82D-4BF2-A115-6628E8FA8B78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DA61F8-B229-4219-89CD-AD4F1454A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1A3F-D82D-4BF2-A115-6628E8FA8B78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DA61F8-B229-4219-89CD-AD4F1454A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1A3F-D82D-4BF2-A115-6628E8FA8B78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DA61F8-B229-4219-89CD-AD4F1454A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1A3F-D82D-4BF2-A115-6628E8FA8B78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DA61F8-B229-4219-89CD-AD4F1454A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cut/>
      </p:transition>
    </mc:Choice>
    <mc:Fallback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1A3F-D82D-4BF2-A115-6628E8FA8B78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DA61F8-B229-4219-89CD-AD4F1454A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cut/>
      </p:transition>
    </mc:Choice>
    <mc:Fallback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1A3F-D82D-4BF2-A115-6628E8FA8B78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DA61F8-B229-4219-89CD-AD4F1454A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1A3F-D82D-4BF2-A115-6628E8FA8B78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DA61F8-B229-4219-89CD-AD4F1454A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1A3F-D82D-4BF2-A115-6628E8FA8B78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DA61F8-B229-4219-89CD-AD4F1454A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10C1A3F-D82D-4BF2-A115-6628E8FA8B78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ADA61F8-B229-4219-89CD-AD4F1454A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p14:dur="10">
        <p:cut/>
      </p:transition>
    </mc:Choice>
    <mc:Fallback>
      <p:transition>
        <p:cut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543800" cy="2152650"/>
          </a:xfrm>
        </p:spPr>
        <p:txBody>
          <a:bodyPr/>
          <a:lstStyle/>
          <a:p>
            <a:r>
              <a:rPr lang="en-US" dirty="0" smtClean="0"/>
              <a:t>ISTAKNUTI ANTI</a:t>
            </a:r>
            <a:r>
              <a:rPr lang="sr-Latn-ME" dirty="0" smtClean="0"/>
              <a:t>ČKI MISLIOCI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429000"/>
            <a:ext cx="6172200" cy="685800"/>
          </a:xfrm>
        </p:spPr>
        <p:txBody>
          <a:bodyPr>
            <a:normAutofit fontScale="92500" lnSpcReduction="10000"/>
          </a:bodyPr>
          <a:lstStyle/>
          <a:p>
            <a:r>
              <a:rPr lang="sr-Latn-ME" dirty="0" smtClean="0"/>
              <a:t>Aleksandra Milić, IV-L</a:t>
            </a:r>
          </a:p>
          <a:p>
            <a:r>
              <a:rPr lang="sr-Latn-ME" dirty="0" smtClean="0"/>
              <a:t>Gimnazija ’’Slobodan Škerović’’</a:t>
            </a:r>
          </a:p>
        </p:txBody>
      </p:sp>
    </p:spTree>
    <p:extLst>
      <p:ext uri="{BB962C8B-B14F-4D97-AF65-F5344CB8AC3E}">
        <p14:creationId xmlns:p14="http://schemas.microsoft.com/office/powerpoint/2010/main" xmlns="" val="32553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881255" y="3733800"/>
            <a:ext cx="3488055" cy="3309620"/>
          </a:xfrm>
          <a:prstGeom prst="ellipse">
            <a:avLst/>
          </a:prstGeom>
          <a:blipFill dpi="0" rotWithShape="1">
            <a:blip r:embed="rId3"/>
            <a:srcRect/>
            <a:stretch>
              <a:fillRect l="2000" t="-6000" r="2000" b="-1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90800" y="3733800"/>
            <a:ext cx="3488055" cy="3330402"/>
          </a:xfrm>
          <a:prstGeom prst="ellipse">
            <a:avLst/>
          </a:prstGeom>
          <a:blipFill dpi="0" rotWithShape="1">
            <a:blip r:embed="rId4"/>
            <a:srcRect/>
            <a:stretch>
              <a:fillRect l="-1000" t="-6000" b="-1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-533400" y="3733800"/>
            <a:ext cx="3640455" cy="3412721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10000" t="-6000" r="7000" b="-1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0582" y="6160716"/>
            <a:ext cx="2469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4000" dirty="0" smtClean="0">
                <a:solidFill>
                  <a:srgbClr val="C00000"/>
                </a:solidFill>
                <a:latin typeface="Bauhaus 93" pitchFamily="82" charset="0"/>
                <a:cs typeface="Times New Roman" pitchFamily="18" charset="0"/>
              </a:rPr>
              <a:t>Tales</a:t>
            </a:r>
            <a:endParaRPr lang="en-US" sz="4000" dirty="0">
              <a:solidFill>
                <a:srgbClr val="C00000"/>
              </a:solidFill>
              <a:latin typeface="Bauhaus 93" pitchFamily="82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199" y="6150114"/>
            <a:ext cx="3886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4000" dirty="0" smtClean="0">
                <a:solidFill>
                  <a:srgbClr val="FFFF00"/>
                </a:solidFill>
                <a:latin typeface="Bauhaus 93" pitchFamily="82" charset="0"/>
              </a:rPr>
              <a:t>Anaksimander</a:t>
            </a:r>
            <a:endParaRPr lang="en-US" sz="4000" dirty="0">
              <a:solidFill>
                <a:srgbClr val="FFFF00"/>
              </a:solidFill>
              <a:latin typeface="Bauhaus 93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03681" y="6150114"/>
            <a:ext cx="2751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4000" dirty="0" smtClean="0">
                <a:solidFill>
                  <a:srgbClr val="15E5EF"/>
                </a:solidFill>
                <a:latin typeface="Bauhaus 93" pitchFamily="82" charset="0"/>
              </a:rPr>
              <a:t>Anaksimen</a:t>
            </a:r>
            <a:endParaRPr lang="en-US" sz="4000" dirty="0">
              <a:solidFill>
                <a:srgbClr val="15E5EF"/>
              </a:solidFill>
              <a:latin typeface="Bauhaus 93" pitchFamily="82" charset="0"/>
            </a:endParaRPr>
          </a:p>
        </p:txBody>
      </p:sp>
      <p:sp>
        <p:nvSpPr>
          <p:cNvPr id="14" name="Cloud Callout 13"/>
          <p:cNvSpPr/>
          <p:nvPr/>
        </p:nvSpPr>
        <p:spPr>
          <a:xfrm rot="20663588">
            <a:off x="47019" y="685800"/>
            <a:ext cx="5486400" cy="266700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800" b="1" dirty="0" err="1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Praosnova</a:t>
            </a:r>
            <a:r>
              <a:rPr lang="en-US" sz="2800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800" b="1" dirty="0" err="1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svega</a:t>
            </a:r>
            <a:r>
              <a:rPr lang="en-US" sz="2800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je </a:t>
            </a:r>
            <a:r>
              <a:rPr lang="en-US" sz="2800" b="1" dirty="0" err="1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voda</a:t>
            </a:r>
            <a:r>
              <a:rPr lang="en-US" sz="2800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! </a:t>
            </a:r>
            <a:r>
              <a:rPr lang="en-US" sz="2800" b="1" dirty="0" err="1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Iz</a:t>
            </a:r>
            <a:r>
              <a:rPr lang="en-US" sz="2800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800" b="1" dirty="0" err="1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nje</a:t>
            </a:r>
            <a:r>
              <a:rPr lang="en-US" sz="2800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800" b="1" dirty="0" err="1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sve</a:t>
            </a:r>
            <a:r>
              <a:rPr lang="en-US" sz="2800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800" b="1" dirty="0" err="1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proizilazi</a:t>
            </a:r>
            <a:r>
              <a:rPr lang="en-US" sz="2800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i u </a:t>
            </a:r>
            <a:r>
              <a:rPr lang="en-US" sz="2800" b="1" dirty="0" err="1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nju</a:t>
            </a:r>
            <a:r>
              <a:rPr lang="en-US" sz="2800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se </a:t>
            </a:r>
            <a:r>
              <a:rPr lang="en-US" sz="2800" b="1" dirty="0" err="1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sve</a:t>
            </a:r>
            <a:r>
              <a:rPr lang="en-US" sz="2800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800" b="1" dirty="0" err="1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razrešava</a:t>
            </a:r>
            <a:endParaRPr lang="en-US" sz="2800" b="1" dirty="0">
              <a:ln w="50800"/>
              <a:solidFill>
                <a:schemeClr val="accent4">
                  <a:lumMod val="5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4876800" y="304800"/>
            <a:ext cx="4572000" cy="3087624"/>
          </a:xfrm>
          <a:prstGeom prst="cloudCallout">
            <a:avLst>
              <a:gd name="adj1" fmla="val 11455"/>
              <a:gd name="adj2" fmla="val 63004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sr-Latn-ME" sz="2400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S</a:t>
            </a:r>
            <a:r>
              <a:rPr lang="vi-VN" sz="2400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ve stvari nastaju zgušnjavanjem i razre</a:t>
            </a:r>
            <a:r>
              <a:rPr lang="sr-Latn-ME" sz="2400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dj</a:t>
            </a:r>
            <a:r>
              <a:rPr lang="vi-VN" sz="2400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ivanjem vazduha</a:t>
            </a:r>
          </a:p>
        </p:txBody>
      </p:sp>
      <p:sp>
        <p:nvSpPr>
          <p:cNvPr id="15" name="Cloud Callout 14"/>
          <p:cNvSpPr/>
          <p:nvPr/>
        </p:nvSpPr>
        <p:spPr>
          <a:xfrm rot="386639">
            <a:off x="3010247" y="270344"/>
            <a:ext cx="5188701" cy="3433578"/>
          </a:xfrm>
          <a:prstGeom prst="cloudCallout">
            <a:avLst>
              <a:gd name="adj1" fmla="val -15802"/>
              <a:gd name="adj2" fmla="val 6426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sr-Latn-ME" sz="2800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Svijet nastaje uslijed suprotnosti toplo-hladno iz materije </a:t>
            </a:r>
            <a:r>
              <a:rPr lang="sr-Latn-ME" sz="2800" b="1" i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apejron</a:t>
            </a:r>
            <a:r>
              <a:rPr lang="sr-Latn-ME" sz="2800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.</a:t>
            </a:r>
            <a:endParaRPr lang="en-US" sz="2800" b="1" dirty="0">
              <a:ln w="50800"/>
              <a:solidFill>
                <a:schemeClr val="accent4">
                  <a:lumMod val="50000"/>
                </a:schemeClr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424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5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/>
      <p:bldP spid="12" grpId="0"/>
      <p:bldP spid="13" grpId="0"/>
      <p:bldP spid="14" grpId="0" animBg="1"/>
      <p:bldP spid="14" grpId="1" animBg="1"/>
      <p:bldP spid="17" grpId="0" animBg="1"/>
      <p:bldP spid="17" grpId="1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-228600" y="2216727"/>
            <a:ext cx="4876800" cy="4757420"/>
          </a:xfrm>
          <a:prstGeom prst="ellipse">
            <a:avLst/>
          </a:prstGeom>
          <a:blipFill dpi="0" rotWithShape="1">
            <a:blip r:embed="rId2"/>
            <a:srcRect/>
            <a:stretch>
              <a:fillRect l="5000" t="-8000" b="-14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6300" y="5791200"/>
            <a:ext cx="7543800" cy="914400"/>
          </a:xfrm>
        </p:spPr>
        <p:txBody>
          <a:bodyPr/>
          <a:lstStyle/>
          <a:p>
            <a:r>
              <a:rPr lang="sr-Latn-ME" dirty="0" smtClean="0">
                <a:solidFill>
                  <a:srgbClr val="C00000"/>
                </a:solidFill>
                <a:latin typeface="Bauhaus 93" pitchFamily="82" charset="0"/>
              </a:rPr>
              <a:t>Heraklit</a:t>
            </a:r>
            <a:endParaRPr lang="en-US" dirty="0">
              <a:solidFill>
                <a:srgbClr val="C00000"/>
              </a:solidFill>
              <a:latin typeface="Bauhaus 93" pitchFamily="82" charset="0"/>
            </a:endParaRPr>
          </a:p>
        </p:txBody>
      </p:sp>
      <p:sp>
        <p:nvSpPr>
          <p:cNvPr id="5" name="Cloud Callout 4"/>
          <p:cNvSpPr/>
          <p:nvPr/>
        </p:nvSpPr>
        <p:spPr>
          <a:xfrm rot="504103">
            <a:off x="3700335" y="30800"/>
            <a:ext cx="4815882" cy="3024743"/>
          </a:xfrm>
          <a:prstGeom prst="cloudCallout">
            <a:avLst>
              <a:gd name="adj1" fmla="val -43293"/>
              <a:gd name="adj2" fmla="val 7281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sr-Latn-ME" sz="3200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P</a:t>
            </a:r>
            <a:r>
              <a:rPr lang="en-US" sz="3200" b="1" dirty="0" err="1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raelement</a:t>
            </a:r>
            <a:r>
              <a:rPr lang="en-US" sz="3200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3200" b="1" dirty="0" err="1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svega</a:t>
            </a:r>
            <a:r>
              <a:rPr lang="en-US" sz="3200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3200" b="1" dirty="0" err="1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što</a:t>
            </a:r>
            <a:r>
              <a:rPr lang="en-US" sz="3200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3200" b="1" dirty="0" err="1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postoji</a:t>
            </a:r>
            <a:r>
              <a:rPr lang="en-US" sz="3200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je </a:t>
            </a:r>
            <a:r>
              <a:rPr lang="en-US" sz="3200" b="1" dirty="0" err="1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vatra</a:t>
            </a:r>
            <a:r>
              <a:rPr lang="sr-Latn-ME" sz="3200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.</a:t>
            </a:r>
            <a:endParaRPr lang="en-US" sz="3200" b="1" dirty="0">
              <a:ln w="50800"/>
              <a:solidFill>
                <a:schemeClr val="accent4">
                  <a:lumMod val="5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 rot="975072">
            <a:off x="4212175" y="1307297"/>
            <a:ext cx="4953000" cy="3581400"/>
          </a:xfrm>
          <a:prstGeom prst="cloudCallout">
            <a:avLst>
              <a:gd name="adj1" fmla="val -43054"/>
              <a:gd name="adj2" fmla="val 5936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Suprotni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elementi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stvaraju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sklad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. Od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onih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elemenata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koji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su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suprotni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,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stvoriće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se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najljepša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harmonija</a:t>
            </a:r>
            <a:r>
              <a:rPr lang="sr-Latn-ME" sz="2400" dirty="0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.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143000" y="-6927"/>
            <a:ext cx="3685313" cy="2514600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l-PL" sz="2800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Psi laju na one koje ne poznaju.</a:t>
            </a:r>
          </a:p>
        </p:txBody>
      </p:sp>
      <p:sp>
        <p:nvSpPr>
          <p:cNvPr id="9" name="Cloud Callout 8"/>
          <p:cNvSpPr/>
          <p:nvPr/>
        </p:nvSpPr>
        <p:spPr>
          <a:xfrm rot="20427307">
            <a:off x="4021675" y="2312449"/>
            <a:ext cx="4969925" cy="3197745"/>
          </a:xfrm>
          <a:prstGeom prst="cloudCallout">
            <a:avLst>
              <a:gd name="adj1" fmla="val -57699"/>
              <a:gd name="adj2" fmla="val -3305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l-PL" sz="3200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Nije dobro za ljude da im sve ide kako oni žele.</a:t>
            </a:r>
            <a:endParaRPr lang="en-US" sz="3200" b="1" dirty="0">
              <a:ln w="50800"/>
              <a:solidFill>
                <a:schemeClr val="accent4">
                  <a:lumMod val="5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 rot="1042775">
            <a:off x="3962400" y="3911321"/>
            <a:ext cx="4876800" cy="2794279"/>
          </a:xfrm>
          <a:prstGeom prst="cloudCallout">
            <a:avLst>
              <a:gd name="adj1" fmla="val -65233"/>
              <a:gd name="adj2" fmla="val 414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Oni </a:t>
            </a:r>
            <a:r>
              <a:rPr lang="en-US" sz="2400" b="1" dirty="0" err="1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koji</a:t>
            </a:r>
            <a:r>
              <a:rPr lang="en-US" sz="2400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b="1" dirty="0" err="1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traže</a:t>
            </a:r>
            <a:r>
              <a:rPr lang="en-US" sz="2400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b="1" dirty="0" err="1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zlato</a:t>
            </a:r>
            <a:r>
              <a:rPr lang="en-US" sz="2400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, </a:t>
            </a:r>
            <a:r>
              <a:rPr lang="en-US" sz="2400" b="1" dirty="0" err="1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moraju</a:t>
            </a:r>
            <a:r>
              <a:rPr lang="en-US" sz="2400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b="1" dirty="0" err="1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prekopati</a:t>
            </a:r>
            <a:r>
              <a:rPr lang="en-US" sz="2400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b="1" dirty="0" err="1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mnogo</a:t>
            </a:r>
            <a:r>
              <a:rPr lang="en-US" sz="2400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b="1" dirty="0" err="1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zemlje</a:t>
            </a:r>
            <a:r>
              <a:rPr lang="en-US" sz="2400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da bi </a:t>
            </a:r>
            <a:r>
              <a:rPr lang="en-US" sz="2400" b="1" dirty="0" err="1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našli</a:t>
            </a:r>
            <a:r>
              <a:rPr lang="en-US" sz="2400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b="1" dirty="0" err="1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malo</a:t>
            </a:r>
            <a:r>
              <a:rPr lang="en-US" sz="2400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b="1" dirty="0" err="1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zlata</a:t>
            </a:r>
            <a:r>
              <a:rPr lang="en-US" sz="2400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. </a:t>
            </a:r>
            <a:endParaRPr lang="en-US" sz="2400" b="1" dirty="0">
              <a:ln w="50800"/>
              <a:solidFill>
                <a:schemeClr val="accent4">
                  <a:lumMod val="5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 rot="20925647">
            <a:off x="-481530" y="85588"/>
            <a:ext cx="4253345" cy="2514600"/>
          </a:xfrm>
          <a:prstGeom prst="cloudCallout">
            <a:avLst>
              <a:gd name="adj1" fmla="val -9758"/>
              <a:gd name="adj2" fmla="val 6084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Oči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i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uši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su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loši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svjedoci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ako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im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duh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nije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obrazovan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.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543800" y="76200"/>
            <a:ext cx="1371600" cy="7620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86667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 animBg="1"/>
      <p:bldP spid="6" grpId="0" animBg="1"/>
      <p:bldP spid="7" grpId="0" animBg="1"/>
      <p:bldP spid="9" grpId="0" animBg="1"/>
      <p:bldP spid="10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95600"/>
            <a:ext cx="4460370" cy="423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5000" y="5715000"/>
            <a:ext cx="4420985" cy="990600"/>
          </a:xfrm>
        </p:spPr>
        <p:txBody>
          <a:bodyPr/>
          <a:lstStyle/>
          <a:p>
            <a:r>
              <a:rPr lang="sr-Latn-ME" dirty="0" smtClean="0">
                <a:solidFill>
                  <a:srgbClr val="FFC000"/>
                </a:solidFill>
                <a:latin typeface="Berlin Sans FB Demi" pitchFamily="34" charset="0"/>
              </a:rPr>
              <a:t>Pitagora</a:t>
            </a:r>
            <a:endParaRPr lang="en-US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 rot="21278539">
            <a:off x="1120507" y="348780"/>
            <a:ext cx="5222972" cy="3150342"/>
          </a:xfrm>
          <a:prstGeom prst="cloudCallout">
            <a:avLst>
              <a:gd name="adj1" fmla="val 41009"/>
              <a:gd name="adj2" fmla="val 6737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Harmonija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proizilazi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iz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brojevnih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odnosa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koji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vladaju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svijetom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: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broj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je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savr</a:t>
            </a:r>
            <a:r>
              <a:rPr lang="sr-Latn-ME" sz="2400" dirty="0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šenstvo.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 rot="445213">
            <a:off x="4773959" y="433897"/>
            <a:ext cx="4044363" cy="2209800"/>
          </a:xfrm>
          <a:prstGeom prst="cloudCallout">
            <a:avLst>
              <a:gd name="adj1" fmla="val -1327"/>
              <a:gd name="adj2" fmla="val 9388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Vrlina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je u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harmoniji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.</a:t>
            </a:r>
          </a:p>
        </p:txBody>
      </p:sp>
      <p:sp>
        <p:nvSpPr>
          <p:cNvPr id="6" name="Cloud Callout 5"/>
          <p:cNvSpPr/>
          <p:nvPr/>
        </p:nvSpPr>
        <p:spPr>
          <a:xfrm rot="20402393">
            <a:off x="552163" y="2161659"/>
            <a:ext cx="4204151" cy="3081936"/>
          </a:xfrm>
          <a:prstGeom prst="cloudCallout">
            <a:avLst>
              <a:gd name="adj1" fmla="val 66526"/>
              <a:gd name="adj2" fmla="val 4552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Iznad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svakog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oblaka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koji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pravi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sjenu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je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zvijezda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koja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daje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svjetlo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.</a:t>
            </a:r>
          </a:p>
        </p:txBody>
      </p:sp>
      <p:sp>
        <p:nvSpPr>
          <p:cNvPr id="7" name="Cloud Callout 6"/>
          <p:cNvSpPr/>
          <p:nvPr/>
        </p:nvSpPr>
        <p:spPr>
          <a:xfrm rot="20524653">
            <a:off x="6050" y="3625470"/>
            <a:ext cx="5111163" cy="2331027"/>
          </a:xfrm>
          <a:prstGeom prst="cloudCallout">
            <a:avLst>
              <a:gd name="adj1" fmla="val 58479"/>
              <a:gd name="adj2" fmla="val 4628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6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Misao je ideja u prolazu.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762000" y="3886200"/>
            <a:ext cx="4121727" cy="2667000"/>
          </a:xfrm>
          <a:prstGeom prst="cloudCallout">
            <a:avLst>
              <a:gd name="adj1" fmla="val 68874"/>
              <a:gd name="adj2" fmla="val -541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Duhovni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san brat je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stvarne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smrti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.</a:t>
            </a:r>
          </a:p>
        </p:txBody>
      </p:sp>
      <p:sp>
        <p:nvSpPr>
          <p:cNvPr id="9" name="Cloud Callout 8"/>
          <p:cNvSpPr/>
          <p:nvPr/>
        </p:nvSpPr>
        <p:spPr>
          <a:xfrm rot="20371113">
            <a:off x="70494" y="570719"/>
            <a:ext cx="4140139" cy="2457549"/>
          </a:xfrm>
          <a:prstGeom prst="cloudCallout">
            <a:avLst>
              <a:gd name="adj1" fmla="val 67005"/>
              <a:gd name="adj2" fmla="val 13990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Nauči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vladati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nad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trbuhom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,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snom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,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požudom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i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ljutnjom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479149" y="243397"/>
            <a:ext cx="0" cy="61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26891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3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947" y="1281544"/>
            <a:ext cx="4724400" cy="448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00006" y="4724400"/>
            <a:ext cx="2171699" cy="914400"/>
          </a:xfrm>
        </p:spPr>
        <p:txBody>
          <a:bodyPr/>
          <a:lstStyle/>
          <a:p>
            <a:r>
              <a:rPr lang="sr-Latn-ME" dirty="0" smtClean="0">
                <a:solidFill>
                  <a:srgbClr val="00FFFF"/>
                </a:solidFill>
                <a:latin typeface="Berlin Sans FB Demi" pitchFamily="34" charset="0"/>
              </a:rPr>
              <a:t>Sokrat</a:t>
            </a:r>
            <a:endParaRPr lang="en-US" dirty="0">
              <a:solidFill>
                <a:srgbClr val="00FFFF"/>
              </a:solidFill>
              <a:latin typeface="Berlin Sans FB Demi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 rot="20450357">
            <a:off x="-290965" y="134035"/>
            <a:ext cx="4473032" cy="3046621"/>
          </a:xfrm>
          <a:prstGeom prst="cloudCallout">
            <a:avLst>
              <a:gd name="adj1" fmla="val 8385"/>
              <a:gd name="adj2" fmla="val 6215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ME" sz="4000" dirty="0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Spoznaj samoga sebe!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 rot="812408">
            <a:off x="5410200" y="609600"/>
            <a:ext cx="4419600" cy="3048000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Istina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je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ono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što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se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zajedničko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nalazi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u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mnoštvu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pojedinačnih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mišljenja</a:t>
            </a:r>
            <a:r>
              <a:rPr lang="sr-Latn-ME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.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 rot="20480160">
            <a:off x="-711394" y="3813119"/>
            <a:ext cx="4191000" cy="2438400"/>
          </a:xfrm>
          <a:prstGeom prst="cloudCallout">
            <a:avLst>
              <a:gd name="adj1" fmla="val 54470"/>
              <a:gd name="adj2" fmla="val 24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Iskustvo je najbolja škola, samo je školarina vrlo </a:t>
            </a:r>
            <a:r>
              <a:rPr lang="pl-PL" sz="2400" dirty="0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skupa.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 rot="690593">
            <a:off x="5434574" y="4278123"/>
            <a:ext cx="4764215" cy="2738019"/>
          </a:xfrm>
          <a:prstGeom prst="cloudCallout">
            <a:avLst>
              <a:gd name="adj1" fmla="val -58021"/>
              <a:gd name="adj2" fmla="val -2822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Sa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sumnjom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počinje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mudrost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.</a:t>
            </a:r>
          </a:p>
        </p:txBody>
      </p:sp>
      <p:sp>
        <p:nvSpPr>
          <p:cNvPr id="8" name="Cloud Callout 7"/>
          <p:cNvSpPr/>
          <p:nvPr/>
        </p:nvSpPr>
        <p:spPr>
          <a:xfrm rot="20418777">
            <a:off x="-589401" y="2274518"/>
            <a:ext cx="3680728" cy="2942748"/>
          </a:xfrm>
          <a:prstGeom prst="cloudCallout">
            <a:avLst>
              <a:gd name="adj1" fmla="val 56090"/>
              <a:gd name="adj2" fmla="val 25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Samo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dobar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čovjek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može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biti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trajno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sre</a:t>
            </a:r>
            <a:r>
              <a:rPr lang="sr-Latn-ME" sz="2000" dirty="0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t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,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dok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loš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čovjek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mora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biti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nesretan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.</a:t>
            </a:r>
          </a:p>
        </p:txBody>
      </p:sp>
      <p:sp>
        <p:nvSpPr>
          <p:cNvPr id="9" name="Cloud Callout 8"/>
          <p:cNvSpPr/>
          <p:nvPr/>
        </p:nvSpPr>
        <p:spPr>
          <a:xfrm rot="510414">
            <a:off x="5705590" y="2133600"/>
            <a:ext cx="4419600" cy="3124201"/>
          </a:xfrm>
          <a:prstGeom prst="cloudCallout">
            <a:avLst>
              <a:gd name="adj1" fmla="val -50890"/>
              <a:gd name="adj2" fmla="val 1505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Koliko je samo puno stvari bez kojih čovjek </a:t>
            </a:r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može.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11" name="Up Ribbon 10"/>
          <p:cNvSpPr/>
          <p:nvPr/>
        </p:nvSpPr>
        <p:spPr>
          <a:xfrm>
            <a:off x="533400" y="457200"/>
            <a:ext cx="8381999" cy="1200145"/>
          </a:xfrm>
          <a:prstGeom prst="ribbon2">
            <a:avLst/>
          </a:prstGeom>
          <a:solidFill>
            <a:srgbClr val="15E5EF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ME" sz="2800" dirty="0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SAD ZNAM DA NIŠTA NE ZNAM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Cooper Black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438400" y="6019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99638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5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8979" y="2971800"/>
            <a:ext cx="4155021" cy="394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0" y="5867400"/>
            <a:ext cx="2880360" cy="914400"/>
          </a:xfrm>
        </p:spPr>
        <p:txBody>
          <a:bodyPr/>
          <a:lstStyle/>
          <a:p>
            <a:r>
              <a:rPr lang="sr-Latn-ME" dirty="0" smtClean="0">
                <a:solidFill>
                  <a:srgbClr val="7030A0"/>
                </a:solidFill>
                <a:latin typeface="Bauhaus 93" pitchFamily="82" charset="0"/>
              </a:rPr>
              <a:t>Platon</a:t>
            </a:r>
            <a:endParaRPr lang="en-US" dirty="0">
              <a:solidFill>
                <a:srgbClr val="7030A0"/>
              </a:solidFill>
              <a:latin typeface="Bauhaus 93" pitchFamily="82" charset="0"/>
            </a:endParaRPr>
          </a:p>
        </p:txBody>
      </p:sp>
      <p:sp>
        <p:nvSpPr>
          <p:cNvPr id="4" name="Cloud Callout 3"/>
          <p:cNvSpPr/>
          <p:nvPr/>
        </p:nvSpPr>
        <p:spPr>
          <a:xfrm rot="20941702">
            <a:off x="1066800" y="1066800"/>
            <a:ext cx="4572000" cy="2438400"/>
          </a:xfrm>
          <a:prstGeom prst="cloudCallout">
            <a:avLst>
              <a:gd name="adj1" fmla="val 47466"/>
              <a:gd name="adj2" fmla="val 8559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Bog, a ne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čovjek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,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mjerilo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je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svih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stvari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. </a:t>
            </a:r>
          </a:p>
        </p:txBody>
      </p:sp>
      <p:sp>
        <p:nvSpPr>
          <p:cNvPr id="9" name="Cloud Callout 8"/>
          <p:cNvSpPr/>
          <p:nvPr/>
        </p:nvSpPr>
        <p:spPr>
          <a:xfrm rot="20916837">
            <a:off x="530690" y="2398136"/>
            <a:ext cx="4806117" cy="3024618"/>
          </a:xfrm>
          <a:prstGeom prst="cloudCallout">
            <a:avLst>
              <a:gd name="adj1" fmla="val 52400"/>
              <a:gd name="adj2" fmla="val 3687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Vladati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samim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sobom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i ne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brinuti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o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bogatstvu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čini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čovjeka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sretnim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. 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3276600" y="457200"/>
            <a:ext cx="3927764" cy="2667000"/>
          </a:xfrm>
          <a:prstGeom prst="cloudCallout">
            <a:avLst>
              <a:gd name="adj1" fmla="val 29961"/>
              <a:gd name="adj2" fmla="val 6717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Samo mrtvi su vidjeli kraj rata.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5638800" y="609600"/>
            <a:ext cx="3733800" cy="2514600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Znanje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koje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imamo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je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samo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mrvica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onoga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što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nemamo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.</a:t>
            </a:r>
          </a:p>
        </p:txBody>
      </p:sp>
      <p:sp>
        <p:nvSpPr>
          <p:cNvPr id="8" name="Cloud Callout 7"/>
          <p:cNvSpPr/>
          <p:nvPr/>
        </p:nvSpPr>
        <p:spPr>
          <a:xfrm rot="20979522">
            <a:off x="470466" y="533400"/>
            <a:ext cx="4267200" cy="2514600"/>
          </a:xfrm>
          <a:prstGeom prst="cloudCallout">
            <a:avLst>
              <a:gd name="adj1" fmla="val 60313"/>
              <a:gd name="adj2" fmla="val 978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Pravednost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je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vrlina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velikih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ljudi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.</a:t>
            </a:r>
          </a:p>
        </p:txBody>
      </p:sp>
      <p:sp>
        <p:nvSpPr>
          <p:cNvPr id="6" name="Cloud Callout 5"/>
          <p:cNvSpPr/>
          <p:nvPr/>
        </p:nvSpPr>
        <p:spPr>
          <a:xfrm rot="20928463">
            <a:off x="-27429" y="3377668"/>
            <a:ext cx="4465299" cy="2891341"/>
          </a:xfrm>
          <a:prstGeom prst="cloudCallout">
            <a:avLst>
              <a:gd name="adj1" fmla="val 71934"/>
              <a:gd name="adj2" fmla="val 2033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Ljubav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je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teška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bolest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duše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124200" y="170818"/>
            <a:ext cx="152400" cy="133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2564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9" grpId="0" animBg="1"/>
      <p:bldP spid="7" grpId="0" animBg="1"/>
      <p:bldP spid="5" grpId="0" animBg="1"/>
      <p:bldP spid="8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49599"/>
            <a:ext cx="4153502" cy="394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81400" y="5867400"/>
            <a:ext cx="7543800" cy="914400"/>
          </a:xfrm>
        </p:spPr>
        <p:txBody>
          <a:bodyPr/>
          <a:lstStyle/>
          <a:p>
            <a:r>
              <a:rPr lang="sr-Latn-ME" dirty="0" smtClean="0">
                <a:solidFill>
                  <a:srgbClr val="00B050"/>
                </a:solidFill>
                <a:latin typeface="Bauhaus 93" pitchFamily="82" charset="0"/>
              </a:rPr>
              <a:t>Aristotel</a:t>
            </a:r>
            <a:endParaRPr lang="en-US" dirty="0">
              <a:solidFill>
                <a:srgbClr val="00B050"/>
              </a:solidFill>
              <a:latin typeface="Bauhaus 93" pitchFamily="82" charset="0"/>
            </a:endParaRPr>
          </a:p>
        </p:txBody>
      </p:sp>
      <p:sp>
        <p:nvSpPr>
          <p:cNvPr id="4" name="Cloud Callout 3"/>
          <p:cNvSpPr/>
          <p:nvPr/>
        </p:nvSpPr>
        <p:spPr>
          <a:xfrm rot="20564674">
            <a:off x="29029" y="1143000"/>
            <a:ext cx="4390571" cy="2819400"/>
          </a:xfrm>
          <a:prstGeom prst="cloudCallout">
            <a:avLst>
              <a:gd name="adj1" fmla="val 22424"/>
              <a:gd name="adj2" fmla="val 6525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dirty="0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Priroda </a:t>
            </a:r>
            <a:r>
              <a:rPr lang="it-IT" sz="36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ne radi ništa uzalud.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953000" y="1166587"/>
            <a:ext cx="3886200" cy="2590800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Čovjek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je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po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prirodi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politička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životinja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.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1676400" y="-127001"/>
            <a:ext cx="5486400" cy="3276600"/>
          </a:xfrm>
          <a:prstGeom prst="cloudCallout">
            <a:avLst>
              <a:gd name="adj1" fmla="val 9099"/>
              <a:gd name="adj2" fmla="val 6199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Smatram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hrabrijeg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onog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koje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prevlada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svoje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želje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,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nego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onoga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koji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pobijedi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svoje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neprijatelje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;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jer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najteža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bitka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je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nad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sobom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samim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.</a:t>
            </a:r>
          </a:p>
        </p:txBody>
      </p:sp>
      <p:sp>
        <p:nvSpPr>
          <p:cNvPr id="7" name="Cloud Callout 6"/>
          <p:cNvSpPr/>
          <p:nvPr/>
        </p:nvSpPr>
        <p:spPr>
          <a:xfrm rot="20365582">
            <a:off x="-400331" y="3355340"/>
            <a:ext cx="3524551" cy="2506094"/>
          </a:xfrm>
          <a:prstGeom prst="cloudCallout">
            <a:avLst>
              <a:gd name="adj1" fmla="val 54321"/>
              <a:gd name="adj2" fmla="val 2374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Mi smo ono što neprekidno radimo.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 rot="665297">
            <a:off x="5959398" y="3160721"/>
            <a:ext cx="3790595" cy="2117074"/>
          </a:xfrm>
          <a:prstGeom prst="cloudCallout">
            <a:avLst>
              <a:gd name="adj1" fmla="val -33439"/>
              <a:gd name="adj2" fmla="val 5784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Zakon je razum lišen strasti.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 rot="21086624">
            <a:off x="457200" y="304800"/>
            <a:ext cx="4800600" cy="2844799"/>
          </a:xfrm>
          <a:prstGeom prst="cloudCallout">
            <a:avLst>
              <a:gd name="adj1" fmla="val 25097"/>
              <a:gd name="adj2" fmla="val 7264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dirty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Sjedeći i odmarajući se, duša postaje razumna.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Cooper Black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239000" y="381000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406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265</TotalTime>
  <Words>359</Words>
  <Application>Microsoft Office PowerPoint</Application>
  <PresentationFormat>On-screen Show (4:3)</PresentationFormat>
  <Paragraphs>46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Elemental</vt:lpstr>
      <vt:lpstr>ISTAKNUTI ANTIČKI MISLIOCI</vt:lpstr>
      <vt:lpstr>Slide 2</vt:lpstr>
      <vt:lpstr>Heraklit</vt:lpstr>
      <vt:lpstr>Pitagora</vt:lpstr>
      <vt:lpstr>Sokrat</vt:lpstr>
      <vt:lpstr>Platon</vt:lpstr>
      <vt:lpstr>Aristotel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ISTAKNUTI ANTIČKI MISLIOCI</dc:title>
  <dc:creator>Dell</dc:creator>
  <cp:lastModifiedBy>Jasminka Milosevic</cp:lastModifiedBy>
  <cp:revision>35</cp:revision>
  <dcterms:created xsi:type="dcterms:W3CDTF">2016-10-20T11:39:42Z</dcterms:created>
  <dcterms:modified xsi:type="dcterms:W3CDTF">2016-10-20T21:00:18Z</dcterms:modified>
</cp:coreProperties>
</file>